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58" r:id="rId7"/>
    <p:sldId id="262" r:id="rId8"/>
    <p:sldId id="263" r:id="rId9"/>
    <p:sldId id="261" r:id="rId10"/>
    <p:sldId id="273" r:id="rId11"/>
    <p:sldId id="270" r:id="rId12"/>
    <p:sldId id="271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2A1AC6-9A41-6CBA-54E2-9E1832E34AC9}" name="OLIVER, Zoe (NHS ENGLAND)" initials="ZO" userId="S::zoe.oliver4@nhs.net::86854dfe-8b23-416c-8188-f2821f64a3b9" providerId="AD"/>
  <p188:author id="{DDA49DD5-43FE-C5B6-B6D3-8E1E34617EF7}" name="WILLIAMSON, Peter (NHS ENGLAND)" initials="PW" userId="S::peter.williamson7@nhs.net::d5cc7944-a364-4965-bbc3-6bd93732953b" providerId="AD"/>
  <p188:author id="{0146E9FC-92CC-A85E-3D4B-AF6BFDA17384}" name="HUI, Sharon (NHS ENGLAND)" initials="HE" userId="S::sharon.hui@nhs.net::0590a4cf-a180-4c07-816e-7ffe3058524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087"/>
    <a:srgbClr val="F1F5F8"/>
    <a:srgbClr val="425563"/>
    <a:srgbClr val="005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IVER, Zoe (NHS ENGLAND)" userId="S::zoe.oliver4@nhs.net::86854dfe-8b23-416c-8188-f2821f64a3b9" providerId="AD" clId="Web-{0A602841-8778-5DFC-298D-B833A5981763}"/>
    <pc:docChg chg="modSld">
      <pc:chgData name="OLIVER, Zoe (NHS ENGLAND)" userId="S::zoe.oliver4@nhs.net::86854dfe-8b23-416c-8188-f2821f64a3b9" providerId="AD" clId="Web-{0A602841-8778-5DFC-298D-B833A5981763}" dt="2026-09-07T10:36:43.872" v="10" actId="20577"/>
      <pc:docMkLst>
        <pc:docMk/>
      </pc:docMkLst>
      <pc:sldChg chg="modSp">
        <pc:chgData name="OLIVER, Zoe (NHS ENGLAND)" userId="S::zoe.oliver4@nhs.net::86854dfe-8b23-416c-8188-f2821f64a3b9" providerId="AD" clId="Web-{0A602841-8778-5DFC-298D-B833A5981763}" dt="2026-09-07T10:36:43.872" v="10" actId="20577"/>
        <pc:sldMkLst>
          <pc:docMk/>
          <pc:sldMk cId="936605438" sldId="270"/>
        </pc:sldMkLst>
        <pc:spChg chg="mod">
          <ac:chgData name="OLIVER, Zoe (NHS ENGLAND)" userId="S::zoe.oliver4@nhs.net::86854dfe-8b23-416c-8188-f2821f64a3b9" providerId="AD" clId="Web-{0A602841-8778-5DFC-298D-B833A5981763}" dt="2026-09-07T10:36:43.872" v="10" actId="20577"/>
          <ac:spMkLst>
            <pc:docMk/>
            <pc:sldMk cId="936605438" sldId="270"/>
            <ac:spMk id="6" creationId="{2916FBD4-4D30-8D95-9E91-C8F1572B035D}"/>
          </ac:spMkLst>
        </pc:spChg>
      </pc:sldChg>
      <pc:sldChg chg="modSp modCm">
        <pc:chgData name="OLIVER, Zoe (NHS ENGLAND)" userId="S::zoe.oliver4@nhs.net::86854dfe-8b23-416c-8188-f2821f64a3b9" providerId="AD" clId="Web-{0A602841-8778-5DFC-298D-B833A5981763}" dt="2026-09-07T10:35:34.415" v="8" actId="20577"/>
        <pc:sldMkLst>
          <pc:docMk/>
          <pc:sldMk cId="810287864" sldId="271"/>
        </pc:sldMkLst>
        <pc:spChg chg="mod">
          <ac:chgData name="OLIVER, Zoe (NHS ENGLAND)" userId="S::zoe.oliver4@nhs.net::86854dfe-8b23-416c-8188-f2821f64a3b9" providerId="AD" clId="Web-{0A602841-8778-5DFC-298D-B833A5981763}" dt="2026-09-07T10:35:34.415" v="8" actId="20577"/>
          <ac:spMkLst>
            <pc:docMk/>
            <pc:sldMk cId="810287864" sldId="271"/>
            <ac:spMk id="6" creationId="{E055466A-8E4E-6E50-5840-67571F9E9F7C}"/>
          </ac:spMkLst>
        </pc:spChg>
        <pc:graphicFrameChg chg="mod modGraphic">
          <ac:chgData name="OLIVER, Zoe (NHS ENGLAND)" userId="S::zoe.oliver4@nhs.net::86854dfe-8b23-416c-8188-f2821f64a3b9" providerId="AD" clId="Web-{0A602841-8778-5DFC-298D-B833A5981763}" dt="2026-09-07T10:35:19.524" v="7"/>
          <ac:graphicFrameMkLst>
            <pc:docMk/>
            <pc:sldMk cId="810287864" sldId="271"/>
            <ac:graphicFrameMk id="8" creationId="{29D2DE86-F7AA-6406-8874-E78284A0FFFD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OLIVER, Zoe (NHS ENGLAND)" userId="S::zoe.oliver4@nhs.net::86854dfe-8b23-416c-8188-f2821f64a3b9" providerId="AD" clId="Web-{0A602841-8778-5DFC-298D-B833A5981763}" dt="2026-09-07T10:35:19.493" v="6"/>
              <pc2:cmMkLst xmlns:pc2="http://schemas.microsoft.com/office/powerpoint/2019/9/main/command">
                <pc:docMk/>
                <pc:sldMk cId="810287864" sldId="271"/>
                <pc2:cmMk id="{BEB1BF2A-5C7E-4C17-B6A6-06C7ECDD5616}"/>
              </pc2:cmMkLst>
            </pc226:cmChg>
          </p:ext>
        </pc:extLst>
      </pc:sldChg>
    </pc:docChg>
  </pc:docChgLst>
  <pc:docChgLst>
    <pc:chgData name="HUI, Sharon (NHS ENGLAND)" userId="S::sharon.hui@nhs.net::0590a4cf-a180-4c07-816e-7ffe30585244" providerId="AD" clId="Web-{042BAB6A-40A5-929B-011B-D200FA722240}"/>
    <pc:docChg chg="mod">
      <pc:chgData name="HUI, Sharon (NHS ENGLAND)" userId="S::sharon.hui@nhs.net::0590a4cf-a180-4c07-816e-7ffe30585244" providerId="AD" clId="Web-{042BAB6A-40A5-929B-011B-D200FA722240}" dt="2026-09-04T11:04:51.657" v="0"/>
      <pc:docMkLst>
        <pc:docMk/>
      </pc:docMkLst>
    </pc:docChg>
  </pc:docChgLst>
  <pc:docChgLst>
    <pc:chgData name="OLIVER, Zoe (NHS ENGLAND)" userId="86854dfe-8b23-416c-8188-f2821f64a3b9" providerId="ADAL" clId="{CABF1A62-06A3-4992-B582-81180CBC4FAD}"/>
    <pc:docChg chg="undo custSel addSld delSld modSld sldOrd">
      <pc:chgData name="OLIVER, Zoe (NHS ENGLAND)" userId="86854dfe-8b23-416c-8188-f2821f64a3b9" providerId="ADAL" clId="{CABF1A62-06A3-4992-B582-81180CBC4FAD}" dt="2026-09-09T11:58:41.119" v="3324" actId="20577"/>
      <pc:docMkLst>
        <pc:docMk/>
      </pc:docMkLst>
      <pc:sldChg chg="addSp delSp modSp mod">
        <pc:chgData name="OLIVER, Zoe (NHS ENGLAND)" userId="86854dfe-8b23-416c-8188-f2821f64a3b9" providerId="ADAL" clId="{CABF1A62-06A3-4992-B582-81180CBC4FAD}" dt="2026-09-03T10:28:13.847" v="2289" actId="20577"/>
        <pc:sldMkLst>
          <pc:docMk/>
          <pc:sldMk cId="0" sldId="256"/>
        </pc:sldMkLst>
        <pc:spChg chg="mod">
          <ac:chgData name="OLIVER, Zoe (NHS ENGLAND)" userId="86854dfe-8b23-416c-8188-f2821f64a3b9" providerId="ADAL" clId="{CABF1A62-06A3-4992-B582-81180CBC4FAD}" dt="2026-09-03T10:28:13.847" v="2289" actId="20577"/>
          <ac:spMkLst>
            <pc:docMk/>
            <pc:sldMk cId="0" sldId="256"/>
            <ac:spMk id="6" creationId="{00000000-0000-0000-0000-000000000000}"/>
          </ac:spMkLst>
        </pc:spChg>
        <pc:spChg chg="add del mod">
          <ac:chgData name="OLIVER, Zoe (NHS ENGLAND)" userId="86854dfe-8b23-416c-8188-f2821f64a3b9" providerId="ADAL" clId="{CABF1A62-06A3-4992-B582-81180CBC4FAD}" dt="2026-09-02T17:23:41.507" v="1963" actId="20577"/>
          <ac:spMkLst>
            <pc:docMk/>
            <pc:sldMk cId="0" sldId="256"/>
            <ac:spMk id="8" creationId="{00000000-0000-0000-0000-000000000000}"/>
          </ac:spMkLst>
        </pc:spChg>
        <pc:picChg chg="add mod">
          <ac:chgData name="OLIVER, Zoe (NHS ENGLAND)" userId="86854dfe-8b23-416c-8188-f2821f64a3b9" providerId="ADAL" clId="{CABF1A62-06A3-4992-B582-81180CBC4FAD}" dt="2026-09-02T11:17:10.245" v="4" actId="14100"/>
          <ac:picMkLst>
            <pc:docMk/>
            <pc:sldMk cId="0" sldId="256"/>
            <ac:picMk id="3" creationId="{B6F20286-3325-7EF7-02AE-F0B4B6FA63A5}"/>
          </ac:picMkLst>
        </pc:picChg>
      </pc:sldChg>
      <pc:sldChg chg="addSp delSp modSp mod">
        <pc:chgData name="OLIVER, Zoe (NHS ENGLAND)" userId="86854dfe-8b23-416c-8188-f2821f64a3b9" providerId="ADAL" clId="{CABF1A62-06A3-4992-B582-81180CBC4FAD}" dt="2026-09-08T12:07:29.953" v="3295" actId="20577"/>
        <pc:sldMkLst>
          <pc:docMk/>
          <pc:sldMk cId="0" sldId="257"/>
        </pc:sldMkLst>
        <pc:spChg chg="mod">
          <ac:chgData name="OLIVER, Zoe (NHS ENGLAND)" userId="86854dfe-8b23-416c-8188-f2821f64a3b9" providerId="ADAL" clId="{CABF1A62-06A3-4992-B582-81180CBC4FAD}" dt="2026-09-08T12:07:29.953" v="3295" actId="20577"/>
          <ac:spMkLst>
            <pc:docMk/>
            <pc:sldMk cId="0" sldId="257"/>
            <ac:spMk id="5" creationId="{00000000-0000-0000-0000-000000000000}"/>
          </ac:spMkLst>
        </pc:spChg>
        <pc:spChg chg="mod">
          <ac:chgData name="OLIVER, Zoe (NHS ENGLAND)" userId="86854dfe-8b23-416c-8188-f2821f64a3b9" providerId="ADAL" clId="{CABF1A62-06A3-4992-B582-81180CBC4FAD}" dt="2026-09-02T17:20:32.076" v="1951" actId="1076"/>
          <ac:spMkLst>
            <pc:docMk/>
            <pc:sldMk cId="0" sldId="257"/>
            <ac:spMk id="6" creationId="{00000000-0000-0000-0000-000000000000}"/>
          </ac:spMkLst>
        </pc:spChg>
        <pc:spChg chg="mod">
          <ac:chgData name="OLIVER, Zoe (NHS ENGLAND)" userId="86854dfe-8b23-416c-8188-f2821f64a3b9" providerId="ADAL" clId="{CABF1A62-06A3-4992-B582-81180CBC4FAD}" dt="2026-09-02T17:20:32.076" v="1951" actId="1076"/>
          <ac:spMkLst>
            <pc:docMk/>
            <pc:sldMk cId="0" sldId="257"/>
            <ac:spMk id="7" creationId="{00000000-0000-0000-0000-000000000000}"/>
          </ac:spMkLst>
        </pc:spChg>
        <pc:spChg chg="mod">
          <ac:chgData name="OLIVER, Zoe (NHS ENGLAND)" userId="86854dfe-8b23-416c-8188-f2821f64a3b9" providerId="ADAL" clId="{CABF1A62-06A3-4992-B582-81180CBC4FAD}" dt="2026-09-02T17:20:32.076" v="1951" actId="1076"/>
          <ac:spMkLst>
            <pc:docMk/>
            <pc:sldMk cId="0" sldId="257"/>
            <ac:spMk id="8" creationId="{00000000-0000-0000-0000-000000000000}"/>
          </ac:spMkLst>
        </pc:spChg>
        <pc:spChg chg="mod">
          <ac:chgData name="OLIVER, Zoe (NHS ENGLAND)" userId="86854dfe-8b23-416c-8188-f2821f64a3b9" providerId="ADAL" clId="{CABF1A62-06A3-4992-B582-81180CBC4FAD}" dt="2026-09-02T17:20:32.076" v="1951" actId="1076"/>
          <ac:spMkLst>
            <pc:docMk/>
            <pc:sldMk cId="0" sldId="257"/>
            <ac:spMk id="9" creationId="{00000000-0000-0000-0000-000000000000}"/>
          </ac:spMkLst>
        </pc:spChg>
        <pc:spChg chg="mod">
          <ac:chgData name="OLIVER, Zoe (NHS ENGLAND)" userId="86854dfe-8b23-416c-8188-f2821f64a3b9" providerId="ADAL" clId="{CABF1A62-06A3-4992-B582-81180CBC4FAD}" dt="2026-09-08T12:00:09.566" v="2889" actId="1076"/>
          <ac:spMkLst>
            <pc:docMk/>
            <pc:sldMk cId="0" sldId="257"/>
            <ac:spMk id="10" creationId="{00000000-0000-0000-0000-000000000000}"/>
          </ac:spMkLst>
        </pc:spChg>
        <pc:spChg chg="mod">
          <ac:chgData name="OLIVER, Zoe (NHS ENGLAND)" userId="86854dfe-8b23-416c-8188-f2821f64a3b9" providerId="ADAL" clId="{CABF1A62-06A3-4992-B582-81180CBC4FAD}" dt="2026-09-02T17:20:32.076" v="1951" actId="1076"/>
          <ac:spMkLst>
            <pc:docMk/>
            <pc:sldMk cId="0" sldId="257"/>
            <ac:spMk id="11" creationId="{00000000-0000-0000-0000-000000000000}"/>
          </ac:spMkLst>
        </pc:spChg>
        <pc:spChg chg="mod">
          <ac:chgData name="OLIVER, Zoe (NHS ENGLAND)" userId="86854dfe-8b23-416c-8188-f2821f64a3b9" providerId="ADAL" clId="{CABF1A62-06A3-4992-B582-81180CBC4FAD}" dt="2026-09-08T12:00:16.543" v="2893" actId="20577"/>
          <ac:spMkLst>
            <pc:docMk/>
            <pc:sldMk cId="0" sldId="257"/>
            <ac:spMk id="12" creationId="{00000000-0000-0000-0000-000000000000}"/>
          </ac:spMkLst>
        </pc:spChg>
        <pc:spChg chg="mod">
          <ac:chgData name="OLIVER, Zoe (NHS ENGLAND)" userId="86854dfe-8b23-416c-8188-f2821f64a3b9" providerId="ADAL" clId="{CABF1A62-06A3-4992-B582-81180CBC4FAD}" dt="2026-09-08T12:00:06.366" v="2887"/>
          <ac:spMkLst>
            <pc:docMk/>
            <pc:sldMk cId="0" sldId="257"/>
            <ac:spMk id="13" creationId="{00000000-0000-0000-0000-000000000000}"/>
          </ac:spMkLst>
        </pc:spChg>
        <pc:spChg chg="mod">
          <ac:chgData name="OLIVER, Zoe (NHS ENGLAND)" userId="86854dfe-8b23-416c-8188-f2821f64a3b9" providerId="ADAL" clId="{CABF1A62-06A3-4992-B582-81180CBC4FAD}" dt="2026-09-02T16:47:58.839" v="834" actId="1076"/>
          <ac:spMkLst>
            <pc:docMk/>
            <pc:sldMk cId="0" sldId="257"/>
            <ac:spMk id="19" creationId="{00000000-0000-0000-0000-000000000000}"/>
          </ac:spMkLst>
        </pc:spChg>
        <pc:spChg chg="add mod">
          <ac:chgData name="OLIVER, Zoe (NHS ENGLAND)" userId="86854dfe-8b23-416c-8188-f2821f64a3b9" providerId="ADAL" clId="{CABF1A62-06A3-4992-B582-81180CBC4FAD}" dt="2026-09-03T09:40:36.736" v="1966" actId="1076"/>
          <ac:spMkLst>
            <pc:docMk/>
            <pc:sldMk cId="0" sldId="257"/>
            <ac:spMk id="24" creationId="{53BD9DA6-53FE-511C-C287-358846340F13}"/>
          </ac:spMkLst>
        </pc:spChg>
        <pc:spChg chg="add mod">
          <ac:chgData name="OLIVER, Zoe (NHS ENGLAND)" userId="86854dfe-8b23-416c-8188-f2821f64a3b9" providerId="ADAL" clId="{CABF1A62-06A3-4992-B582-81180CBC4FAD}" dt="2026-09-02T16:49:15.312" v="843" actId="1076"/>
          <ac:spMkLst>
            <pc:docMk/>
            <pc:sldMk cId="0" sldId="257"/>
            <ac:spMk id="26" creationId="{AED469D3-E052-380C-C70B-B46275FFE07E}"/>
          </ac:spMkLst>
        </pc:spChg>
        <pc:spChg chg="add mod">
          <ac:chgData name="OLIVER, Zoe (NHS ENGLAND)" userId="86854dfe-8b23-416c-8188-f2821f64a3b9" providerId="ADAL" clId="{CABF1A62-06A3-4992-B582-81180CBC4FAD}" dt="2026-09-08T12:00:23.033" v="2894" actId="1076"/>
          <ac:spMkLst>
            <pc:docMk/>
            <pc:sldMk cId="0" sldId="257"/>
            <ac:spMk id="28" creationId="{86DFA248-CA76-95BF-7F5C-836354924E5A}"/>
          </ac:spMkLst>
        </pc:spChg>
        <pc:spChg chg="add mod">
          <ac:chgData name="OLIVER, Zoe (NHS ENGLAND)" userId="86854dfe-8b23-416c-8188-f2821f64a3b9" providerId="ADAL" clId="{CABF1A62-06A3-4992-B582-81180CBC4FAD}" dt="2026-09-08T12:00:30.176" v="2896" actId="1076"/>
          <ac:spMkLst>
            <pc:docMk/>
            <pc:sldMk cId="0" sldId="257"/>
            <ac:spMk id="30" creationId="{57252C10-BE59-D577-D8B9-DFADC48F7AE7}"/>
          </ac:spMkLst>
        </pc:spChg>
      </pc:sldChg>
      <pc:sldChg chg="addSp delSp modSp mod">
        <pc:chgData name="OLIVER, Zoe (NHS ENGLAND)" userId="86854dfe-8b23-416c-8188-f2821f64a3b9" providerId="ADAL" clId="{CABF1A62-06A3-4992-B582-81180CBC4FAD}" dt="2026-09-03T10:49:13.896" v="2383" actId="1076"/>
        <pc:sldMkLst>
          <pc:docMk/>
          <pc:sldMk cId="0" sldId="258"/>
        </pc:sldMkLst>
        <pc:spChg chg="mod">
          <ac:chgData name="OLIVER, Zoe (NHS ENGLAND)" userId="86854dfe-8b23-416c-8188-f2821f64a3b9" providerId="ADAL" clId="{CABF1A62-06A3-4992-B582-81180CBC4FAD}" dt="2026-09-03T09:49:52.406" v="2145" actId="6549"/>
          <ac:spMkLst>
            <pc:docMk/>
            <pc:sldMk cId="0" sldId="258"/>
            <ac:spMk id="12" creationId="{00000000-0000-0000-0000-000000000000}"/>
          </ac:spMkLst>
        </pc:spChg>
        <pc:spChg chg="mod">
          <ac:chgData name="OLIVER, Zoe (NHS ENGLAND)" userId="86854dfe-8b23-416c-8188-f2821f64a3b9" providerId="ADAL" clId="{CABF1A62-06A3-4992-B582-81180CBC4FAD}" dt="2026-09-03T10:49:13.896" v="2383" actId="1076"/>
          <ac:spMkLst>
            <pc:docMk/>
            <pc:sldMk cId="0" sldId="258"/>
            <ac:spMk id="19" creationId="{00000000-0000-0000-0000-000000000000}"/>
          </ac:spMkLst>
        </pc:spChg>
        <pc:spChg chg="add del mod">
          <ac:chgData name="OLIVER, Zoe (NHS ENGLAND)" userId="86854dfe-8b23-416c-8188-f2821f64a3b9" providerId="ADAL" clId="{CABF1A62-06A3-4992-B582-81180CBC4FAD}" dt="2026-09-03T09:48:21.757" v="2069" actId="1076"/>
          <ac:spMkLst>
            <pc:docMk/>
            <pc:sldMk cId="0" sldId="258"/>
            <ac:spMk id="20" creationId="{00000000-0000-0000-0000-000000000000}"/>
          </ac:spMkLst>
        </pc:spChg>
        <pc:spChg chg="mod">
          <ac:chgData name="OLIVER, Zoe (NHS ENGLAND)" userId="86854dfe-8b23-416c-8188-f2821f64a3b9" providerId="ADAL" clId="{CABF1A62-06A3-4992-B582-81180CBC4FAD}" dt="2026-09-03T10:47:58.339" v="2376" actId="20577"/>
          <ac:spMkLst>
            <pc:docMk/>
            <pc:sldMk cId="0" sldId="258"/>
            <ac:spMk id="26" creationId="{00000000-0000-0000-0000-000000000000}"/>
          </ac:spMkLst>
        </pc:spChg>
        <pc:spChg chg="mod">
          <ac:chgData name="OLIVER, Zoe (NHS ENGLAND)" userId="86854dfe-8b23-416c-8188-f2821f64a3b9" providerId="ADAL" clId="{CABF1A62-06A3-4992-B582-81180CBC4FAD}" dt="2026-09-02T11:25:43.852" v="53" actId="14100"/>
          <ac:spMkLst>
            <pc:docMk/>
            <pc:sldMk cId="0" sldId="258"/>
            <ac:spMk id="27" creationId="{00000000-0000-0000-0000-000000000000}"/>
          </ac:spMkLst>
        </pc:spChg>
        <pc:spChg chg="mod">
          <ac:chgData name="OLIVER, Zoe (NHS ENGLAND)" userId="86854dfe-8b23-416c-8188-f2821f64a3b9" providerId="ADAL" clId="{CABF1A62-06A3-4992-B582-81180CBC4FAD}" dt="2026-09-02T16:09:42.950" v="488" actId="20577"/>
          <ac:spMkLst>
            <pc:docMk/>
            <pc:sldMk cId="0" sldId="258"/>
            <ac:spMk id="28" creationId="{00000000-0000-0000-0000-000000000000}"/>
          </ac:spMkLst>
        </pc:spChg>
      </pc:sldChg>
      <pc:sldChg chg="delSp modSp mod">
        <pc:chgData name="OLIVER, Zoe (NHS ENGLAND)" userId="86854dfe-8b23-416c-8188-f2821f64a3b9" providerId="ADAL" clId="{CABF1A62-06A3-4992-B582-81180CBC4FAD}" dt="2026-09-09T11:58:41.119" v="3324" actId="20577"/>
        <pc:sldMkLst>
          <pc:docMk/>
          <pc:sldMk cId="0" sldId="261"/>
        </pc:sldMkLst>
        <pc:spChg chg="mod">
          <ac:chgData name="OLIVER, Zoe (NHS ENGLAND)" userId="86854dfe-8b23-416c-8188-f2821f64a3b9" providerId="ADAL" clId="{CABF1A62-06A3-4992-B582-81180CBC4FAD}" dt="2026-09-02T11:30:03.920" v="107" actId="1076"/>
          <ac:spMkLst>
            <pc:docMk/>
            <pc:sldMk cId="0" sldId="261"/>
            <ac:spMk id="4" creationId="{00000000-0000-0000-0000-000000000000}"/>
          </ac:spMkLst>
        </pc:spChg>
        <pc:spChg chg="mod">
          <ac:chgData name="OLIVER, Zoe (NHS ENGLAND)" userId="86854dfe-8b23-416c-8188-f2821f64a3b9" providerId="ADAL" clId="{CABF1A62-06A3-4992-B582-81180CBC4FAD}" dt="2026-09-09T11:58:41.119" v="3324" actId="20577"/>
          <ac:spMkLst>
            <pc:docMk/>
            <pc:sldMk cId="0" sldId="261"/>
            <ac:spMk id="9" creationId="{00000000-0000-0000-0000-000000000000}"/>
          </ac:spMkLst>
        </pc:spChg>
        <pc:spChg chg="mod">
          <ac:chgData name="OLIVER, Zoe (NHS ENGLAND)" userId="86854dfe-8b23-416c-8188-f2821f64a3b9" providerId="ADAL" clId="{CABF1A62-06A3-4992-B582-81180CBC4FAD}" dt="2026-09-07T08:04:47.956" v="2441" actId="6549"/>
          <ac:spMkLst>
            <pc:docMk/>
            <pc:sldMk cId="0" sldId="261"/>
            <ac:spMk id="27" creationId="{00000000-0000-0000-0000-000000000000}"/>
          </ac:spMkLst>
        </pc:spChg>
      </pc:sldChg>
      <pc:sldChg chg="delSp modSp mod">
        <pc:chgData name="OLIVER, Zoe (NHS ENGLAND)" userId="86854dfe-8b23-416c-8188-f2821f64a3b9" providerId="ADAL" clId="{CABF1A62-06A3-4992-B582-81180CBC4FAD}" dt="2026-09-03T10:58:33.902" v="2427" actId="20577"/>
        <pc:sldMkLst>
          <pc:docMk/>
          <pc:sldMk cId="0" sldId="262"/>
        </pc:sldMkLst>
        <pc:spChg chg="mod">
          <ac:chgData name="OLIVER, Zoe (NHS ENGLAND)" userId="86854dfe-8b23-416c-8188-f2821f64a3b9" providerId="ADAL" clId="{CABF1A62-06A3-4992-B582-81180CBC4FAD}" dt="2026-09-02T11:30:28.843" v="115" actId="20577"/>
          <ac:spMkLst>
            <pc:docMk/>
            <pc:sldMk cId="0" sldId="262"/>
            <ac:spMk id="4" creationId="{00000000-0000-0000-0000-000000000000}"/>
          </ac:spMkLst>
        </pc:spChg>
        <pc:spChg chg="mod">
          <ac:chgData name="OLIVER, Zoe (NHS ENGLAND)" userId="86854dfe-8b23-416c-8188-f2821f64a3b9" providerId="ADAL" clId="{CABF1A62-06A3-4992-B582-81180CBC4FAD}" dt="2026-09-03T10:58:33.902" v="2427" actId="20577"/>
          <ac:spMkLst>
            <pc:docMk/>
            <pc:sldMk cId="0" sldId="262"/>
            <ac:spMk id="32" creationId="{00000000-0000-0000-0000-000000000000}"/>
          </ac:spMkLst>
        </pc:spChg>
        <pc:graphicFrameChg chg="modGraphic">
          <ac:chgData name="OLIVER, Zoe (NHS ENGLAND)" userId="86854dfe-8b23-416c-8188-f2821f64a3b9" providerId="ADAL" clId="{CABF1A62-06A3-4992-B582-81180CBC4FAD}" dt="2026-09-02T16:13:06.004" v="558" actId="14734"/>
          <ac:graphicFrameMkLst>
            <pc:docMk/>
            <pc:sldMk cId="0" sldId="262"/>
            <ac:graphicFrameMk id="31" creationId="{00000000-0000-0000-0000-000000000000}"/>
          </ac:graphicFrameMkLst>
        </pc:graphicFrameChg>
      </pc:sldChg>
      <pc:sldChg chg="delSp modSp mod">
        <pc:chgData name="OLIVER, Zoe (NHS ENGLAND)" userId="86854dfe-8b23-416c-8188-f2821f64a3b9" providerId="ADAL" clId="{CABF1A62-06A3-4992-B582-81180CBC4FAD}" dt="2026-09-09T11:57:33.179" v="3323" actId="14100"/>
        <pc:sldMkLst>
          <pc:docMk/>
          <pc:sldMk cId="0" sldId="263"/>
        </pc:sldMkLst>
        <pc:spChg chg="mod">
          <ac:chgData name="OLIVER, Zoe (NHS ENGLAND)" userId="86854dfe-8b23-416c-8188-f2821f64a3b9" providerId="ADAL" clId="{CABF1A62-06A3-4992-B582-81180CBC4FAD}" dt="2026-09-02T11:28:55.660" v="93" actId="20577"/>
          <ac:spMkLst>
            <pc:docMk/>
            <pc:sldMk cId="0" sldId="263"/>
            <ac:spMk id="5" creationId="{00000000-0000-0000-0000-000000000000}"/>
          </ac:spMkLst>
        </pc:spChg>
        <pc:spChg chg="mod">
          <ac:chgData name="OLIVER, Zoe (NHS ENGLAND)" userId="86854dfe-8b23-416c-8188-f2821f64a3b9" providerId="ADAL" clId="{CABF1A62-06A3-4992-B582-81180CBC4FAD}" dt="2026-09-03T10:58:59.121" v="2429" actId="113"/>
          <ac:spMkLst>
            <pc:docMk/>
            <pc:sldMk cId="0" sldId="263"/>
            <ac:spMk id="36" creationId="{00000000-0000-0000-0000-000000000000}"/>
          </ac:spMkLst>
        </pc:spChg>
        <pc:spChg chg="mod">
          <ac:chgData name="OLIVER, Zoe (NHS ENGLAND)" userId="86854dfe-8b23-416c-8188-f2821f64a3b9" providerId="ADAL" clId="{CABF1A62-06A3-4992-B582-81180CBC4FAD}" dt="2026-09-09T11:57:33.179" v="3323" actId="14100"/>
          <ac:spMkLst>
            <pc:docMk/>
            <pc:sldMk cId="0" sldId="263"/>
            <ac:spMk id="48" creationId="{00000000-0000-0000-0000-000000000000}"/>
          </ac:spMkLst>
        </pc:spChg>
      </pc:sldChg>
      <pc:sldChg chg="modSp add mod modCm">
        <pc:chgData name="OLIVER, Zoe (NHS ENGLAND)" userId="86854dfe-8b23-416c-8188-f2821f64a3b9" providerId="ADAL" clId="{CABF1A62-06A3-4992-B582-81180CBC4FAD}" dt="2026-09-07T11:37:47.500" v="2883" actId="6549"/>
        <pc:sldMkLst>
          <pc:docMk/>
          <pc:sldMk cId="936605438" sldId="270"/>
        </pc:sldMkLst>
        <pc:spChg chg="mod">
          <ac:chgData name="OLIVER, Zoe (NHS ENGLAND)" userId="86854dfe-8b23-416c-8188-f2821f64a3b9" providerId="ADAL" clId="{CABF1A62-06A3-4992-B582-81180CBC4FAD}" dt="2026-09-02T17:11:02.454" v="1528" actId="20577"/>
          <ac:spMkLst>
            <pc:docMk/>
            <pc:sldMk cId="936605438" sldId="270"/>
            <ac:spMk id="4" creationId="{6EA63D28-F6BD-CD57-C422-AED002B8CEE1}"/>
          </ac:spMkLst>
        </pc:spChg>
        <pc:spChg chg="mod">
          <ac:chgData name="OLIVER, Zoe (NHS ENGLAND)" userId="86854dfe-8b23-416c-8188-f2821f64a3b9" providerId="ADAL" clId="{CABF1A62-06A3-4992-B582-81180CBC4FAD}" dt="2026-09-07T11:37:47.500" v="2883" actId="6549"/>
          <ac:spMkLst>
            <pc:docMk/>
            <pc:sldMk cId="936605438" sldId="270"/>
            <ac:spMk id="6" creationId="{2916FBD4-4D30-8D95-9E91-C8F1572B035D}"/>
          </ac:spMkLst>
        </pc:spChg>
        <pc:graphicFrameChg chg="mod modGraphic">
          <ac:chgData name="OLIVER, Zoe (NHS ENGLAND)" userId="86854dfe-8b23-416c-8188-f2821f64a3b9" providerId="ADAL" clId="{CABF1A62-06A3-4992-B582-81180CBC4FAD}" dt="2026-09-07T11:36:32.010" v="2869" actId="6549"/>
          <ac:graphicFrameMkLst>
            <pc:docMk/>
            <pc:sldMk cId="936605438" sldId="270"/>
            <ac:graphicFrameMk id="8" creationId="{E8930D35-60CD-BC77-BC49-D37EED8E571D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OLIVER, Zoe (NHS ENGLAND)" userId="86854dfe-8b23-416c-8188-f2821f64a3b9" providerId="ADAL" clId="{CABF1A62-06A3-4992-B582-81180CBC4FAD}" dt="2026-09-07T11:36:32.010" v="2869" actId="6549"/>
              <pc2:cmMkLst xmlns:pc2="http://schemas.microsoft.com/office/powerpoint/2019/9/main/command">
                <pc:docMk/>
                <pc:sldMk cId="936605438" sldId="270"/>
                <pc2:cmMk id="{EAED4079-DA6C-4B3C-A832-8A292175CC32}"/>
              </pc2:cmMkLst>
            </pc226:cmChg>
          </p:ext>
        </pc:extLst>
      </pc:sldChg>
      <pc:sldChg chg="modSp add mod modCm">
        <pc:chgData name="OLIVER, Zoe (NHS ENGLAND)" userId="86854dfe-8b23-416c-8188-f2821f64a3b9" providerId="ADAL" clId="{CABF1A62-06A3-4992-B582-81180CBC4FAD}" dt="2026-09-07T11:37:41.266" v="2881" actId="20577"/>
        <pc:sldMkLst>
          <pc:docMk/>
          <pc:sldMk cId="810287864" sldId="271"/>
        </pc:sldMkLst>
        <pc:spChg chg="mod">
          <ac:chgData name="OLIVER, Zoe (NHS ENGLAND)" userId="86854dfe-8b23-416c-8188-f2821f64a3b9" providerId="ADAL" clId="{CABF1A62-06A3-4992-B582-81180CBC4FAD}" dt="2026-09-02T17:11:00.819" v="1526" actId="20577"/>
          <ac:spMkLst>
            <pc:docMk/>
            <pc:sldMk cId="810287864" sldId="271"/>
            <ac:spMk id="4" creationId="{CCC7D7A2-4915-9F64-5B3B-FEDD81F298DE}"/>
          </ac:spMkLst>
        </pc:spChg>
        <pc:spChg chg="mod">
          <ac:chgData name="OLIVER, Zoe (NHS ENGLAND)" userId="86854dfe-8b23-416c-8188-f2821f64a3b9" providerId="ADAL" clId="{CABF1A62-06A3-4992-B582-81180CBC4FAD}" dt="2026-09-07T11:37:41.266" v="2881" actId="20577"/>
          <ac:spMkLst>
            <pc:docMk/>
            <pc:sldMk cId="810287864" sldId="271"/>
            <ac:spMk id="6" creationId="{E055466A-8E4E-6E50-5840-67571F9E9F7C}"/>
          </ac:spMkLst>
        </pc:spChg>
        <pc:spChg chg="mod">
          <ac:chgData name="OLIVER, Zoe (NHS ENGLAND)" userId="86854dfe-8b23-416c-8188-f2821f64a3b9" providerId="ADAL" clId="{CABF1A62-06A3-4992-B582-81180CBC4FAD}" dt="2026-09-02T17:10:18.751" v="1517" actId="20577"/>
          <ac:spMkLst>
            <pc:docMk/>
            <pc:sldMk cId="810287864" sldId="271"/>
            <ac:spMk id="32" creationId="{1AB4BE5B-BF5C-A75F-BB23-FA76ED138105}"/>
          </ac:spMkLst>
        </pc:spChg>
        <pc:graphicFrameChg chg="mod modGraphic">
          <ac:chgData name="OLIVER, Zoe (NHS ENGLAND)" userId="86854dfe-8b23-416c-8188-f2821f64a3b9" providerId="ADAL" clId="{CABF1A62-06A3-4992-B582-81180CBC4FAD}" dt="2026-09-07T11:37:33.382" v="2877" actId="14100"/>
          <ac:graphicFrameMkLst>
            <pc:docMk/>
            <pc:sldMk cId="810287864" sldId="271"/>
            <ac:graphicFrameMk id="8" creationId="{29D2DE86-F7AA-6406-8874-E78284A0FFFD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OLIVER, Zoe (NHS ENGLAND)" userId="86854dfe-8b23-416c-8188-f2821f64a3b9" providerId="ADAL" clId="{CABF1A62-06A3-4992-B582-81180CBC4FAD}" dt="2026-09-07T11:37:02.983" v="2875" actId="6549"/>
              <pc2:cmMkLst xmlns:pc2="http://schemas.microsoft.com/office/powerpoint/2019/9/main/command">
                <pc:docMk/>
                <pc:sldMk cId="810287864" sldId="271"/>
                <pc2:cmMk id="{EB8DBEFA-28C9-4617-B3A5-371E9355640A}"/>
              </pc2:cmMkLst>
            </pc226:cmChg>
          </p:ext>
        </pc:extLst>
      </pc:sldChg>
      <pc:sldChg chg="addSp delSp modSp add mod ord">
        <pc:chgData name="OLIVER, Zoe (NHS ENGLAND)" userId="86854dfe-8b23-416c-8188-f2821f64a3b9" providerId="ADAL" clId="{CABF1A62-06A3-4992-B582-81180CBC4FAD}" dt="2026-09-07T08:21:14.616" v="2863" actId="1076"/>
        <pc:sldMkLst>
          <pc:docMk/>
          <pc:sldMk cId="2315970366" sldId="273"/>
        </pc:sldMkLst>
        <pc:spChg chg="add del mod">
          <ac:chgData name="OLIVER, Zoe (NHS ENGLAND)" userId="86854dfe-8b23-416c-8188-f2821f64a3b9" providerId="ADAL" clId="{CABF1A62-06A3-4992-B582-81180CBC4FAD}" dt="2026-09-02T17:11:08.968" v="1530" actId="20577"/>
          <ac:spMkLst>
            <pc:docMk/>
            <pc:sldMk cId="2315970366" sldId="273"/>
            <ac:spMk id="4" creationId="{829FC8C8-6F21-2ADC-26DB-D71DC84FC5B9}"/>
          </ac:spMkLst>
        </pc:spChg>
        <pc:spChg chg="mod">
          <ac:chgData name="OLIVER, Zoe (NHS ENGLAND)" userId="86854dfe-8b23-416c-8188-f2821f64a3b9" providerId="ADAL" clId="{CABF1A62-06A3-4992-B582-81180CBC4FAD}" dt="2026-09-02T17:10:03.016" v="1512" actId="1076"/>
          <ac:spMkLst>
            <pc:docMk/>
            <pc:sldMk cId="2315970366" sldId="273"/>
            <ac:spMk id="29" creationId="{E7142205-A451-35C0-FEE3-C332606CB613}"/>
          </ac:spMkLst>
        </pc:spChg>
        <pc:spChg chg="mod">
          <ac:chgData name="OLIVER, Zoe (NHS ENGLAND)" userId="86854dfe-8b23-416c-8188-f2821f64a3b9" providerId="ADAL" clId="{CABF1A62-06A3-4992-B582-81180CBC4FAD}" dt="2026-09-02T17:12:09.983" v="1689" actId="20577"/>
          <ac:spMkLst>
            <pc:docMk/>
            <pc:sldMk cId="2315970366" sldId="273"/>
            <ac:spMk id="30" creationId="{763F98D5-9447-64E5-4C11-A63508BE9D13}"/>
          </ac:spMkLst>
        </pc:spChg>
        <pc:spChg chg="mod">
          <ac:chgData name="OLIVER, Zoe (NHS ENGLAND)" userId="86854dfe-8b23-416c-8188-f2821f64a3b9" providerId="ADAL" clId="{CABF1A62-06A3-4992-B582-81180CBC4FAD}" dt="2026-09-02T17:10:25.944" v="1519" actId="6549"/>
          <ac:spMkLst>
            <pc:docMk/>
            <pc:sldMk cId="2315970366" sldId="273"/>
            <ac:spMk id="32" creationId="{711D3C7C-FCC9-EFD2-0FCD-ADAE3B1C3567}"/>
          </ac:spMkLst>
        </pc:spChg>
        <pc:spChg chg="add mod">
          <ac:chgData name="OLIVER, Zoe (NHS ENGLAND)" userId="86854dfe-8b23-416c-8188-f2821f64a3b9" providerId="ADAL" clId="{CABF1A62-06A3-4992-B582-81180CBC4FAD}" dt="2026-09-07T08:21:06.927" v="2862" actId="1076"/>
          <ac:spMkLst>
            <pc:docMk/>
            <pc:sldMk cId="2315970366" sldId="273"/>
            <ac:spMk id="35" creationId="{CFDB37E7-9BF9-4485-D0E3-EBB99D5A0431}"/>
          </ac:spMkLst>
        </pc:spChg>
        <pc:spChg chg="mod">
          <ac:chgData name="OLIVER, Zoe (NHS ENGLAND)" userId="86854dfe-8b23-416c-8188-f2821f64a3b9" providerId="ADAL" clId="{CABF1A62-06A3-4992-B582-81180CBC4FAD}" dt="2026-09-07T08:21:01.046" v="2861" actId="1076"/>
          <ac:spMkLst>
            <pc:docMk/>
            <pc:sldMk cId="2315970366" sldId="273"/>
            <ac:spMk id="37" creationId="{9B793CBD-C3CB-5FCB-A916-0A9341A92F33}"/>
          </ac:spMkLst>
        </pc:spChg>
        <pc:spChg chg="mod">
          <ac:chgData name="OLIVER, Zoe (NHS ENGLAND)" userId="86854dfe-8b23-416c-8188-f2821f64a3b9" providerId="ADAL" clId="{CABF1A62-06A3-4992-B582-81180CBC4FAD}" dt="2026-09-07T08:21:14.616" v="2863" actId="1076"/>
          <ac:spMkLst>
            <pc:docMk/>
            <pc:sldMk cId="2315970366" sldId="273"/>
            <ac:spMk id="39" creationId="{0AFAB4D1-7476-86EF-3553-CEC512DBAD19}"/>
          </ac:spMkLst>
        </pc:spChg>
        <pc:spChg chg="add mod">
          <ac:chgData name="OLIVER, Zoe (NHS ENGLAND)" userId="86854dfe-8b23-416c-8188-f2821f64a3b9" providerId="ADAL" clId="{CABF1A62-06A3-4992-B582-81180CBC4FAD}" dt="2026-09-02T17:19:56.499" v="1949" actId="1076"/>
          <ac:spMkLst>
            <pc:docMk/>
            <pc:sldMk cId="2315970366" sldId="273"/>
            <ac:spMk id="41" creationId="{160CF917-6521-626F-869C-8D78EA4B53B4}"/>
          </ac:spMkLst>
        </pc:spChg>
        <pc:spChg chg="mod">
          <ac:chgData name="OLIVER, Zoe (NHS ENGLAND)" userId="86854dfe-8b23-416c-8188-f2821f64a3b9" providerId="ADAL" clId="{CABF1A62-06A3-4992-B582-81180CBC4FAD}" dt="2026-09-02T17:09:12.651" v="1503" actId="1076"/>
          <ac:spMkLst>
            <pc:docMk/>
            <pc:sldMk cId="2315970366" sldId="273"/>
            <ac:spMk id="43" creationId="{1725455D-7F4E-8162-489D-DD120A5F561E}"/>
          </ac:spMkLst>
        </pc:spChg>
        <pc:spChg chg="add mod">
          <ac:chgData name="OLIVER, Zoe (NHS ENGLAND)" userId="86854dfe-8b23-416c-8188-f2821f64a3b9" providerId="ADAL" clId="{CABF1A62-06A3-4992-B582-81180CBC4FAD}" dt="2026-09-07T08:20:06.372" v="2663" actId="20577"/>
          <ac:spMkLst>
            <pc:docMk/>
            <pc:sldMk cId="2315970366" sldId="273"/>
            <ac:spMk id="45" creationId="{FD44A363-EEE6-602F-3F15-DF05146ABB9E}"/>
          </ac:spMkLst>
        </pc:spChg>
        <pc:spChg chg="add mod">
          <ac:chgData name="OLIVER, Zoe (NHS ENGLAND)" userId="86854dfe-8b23-416c-8188-f2821f64a3b9" providerId="ADAL" clId="{CABF1A62-06A3-4992-B582-81180CBC4FAD}" dt="2026-09-02T17:19:56.499" v="1949" actId="1076"/>
          <ac:spMkLst>
            <pc:docMk/>
            <pc:sldMk cId="2315970366" sldId="273"/>
            <ac:spMk id="47" creationId="{69B35560-9719-4164-58D0-EA20B7F39386}"/>
          </ac:spMkLst>
        </pc:spChg>
        <pc:spChg chg="add mod">
          <ac:chgData name="OLIVER, Zoe (NHS ENGLAND)" userId="86854dfe-8b23-416c-8188-f2821f64a3b9" providerId="ADAL" clId="{CABF1A62-06A3-4992-B582-81180CBC4FAD}" dt="2026-09-02T17:19:56.499" v="1949" actId="1076"/>
          <ac:spMkLst>
            <pc:docMk/>
            <pc:sldMk cId="2315970366" sldId="273"/>
            <ac:spMk id="49" creationId="{2B2CEBF5-53C6-E513-2F79-9ADA7CDDA4F7}"/>
          </ac:spMkLst>
        </pc:spChg>
        <pc:spChg chg="add mod">
          <ac:chgData name="OLIVER, Zoe (NHS ENGLAND)" userId="86854dfe-8b23-416c-8188-f2821f64a3b9" providerId="ADAL" clId="{CABF1A62-06A3-4992-B582-81180CBC4FAD}" dt="2026-09-02T17:19:56.499" v="1949" actId="1076"/>
          <ac:spMkLst>
            <pc:docMk/>
            <pc:sldMk cId="2315970366" sldId="273"/>
            <ac:spMk id="51" creationId="{2C17A911-30DB-4F38-4AE8-F9C56228D60F}"/>
          </ac:spMkLst>
        </pc:spChg>
        <pc:spChg chg="add mod">
          <ac:chgData name="OLIVER, Zoe (NHS ENGLAND)" userId="86854dfe-8b23-416c-8188-f2821f64a3b9" providerId="ADAL" clId="{CABF1A62-06A3-4992-B582-81180CBC4FAD}" dt="2026-09-02T17:19:56.499" v="1949" actId="1076"/>
          <ac:spMkLst>
            <pc:docMk/>
            <pc:sldMk cId="2315970366" sldId="273"/>
            <ac:spMk id="53" creationId="{CFB2019E-3755-EB4C-0072-9217A59447BD}"/>
          </ac:spMkLst>
        </pc:spChg>
        <pc:spChg chg="mod">
          <ac:chgData name="OLIVER, Zoe (NHS ENGLAND)" userId="86854dfe-8b23-416c-8188-f2821f64a3b9" providerId="ADAL" clId="{CABF1A62-06A3-4992-B582-81180CBC4FAD}" dt="2026-09-02T17:14:55.835" v="1836" actId="1076"/>
          <ac:spMkLst>
            <pc:docMk/>
            <pc:sldMk cId="2315970366" sldId="273"/>
            <ac:spMk id="55" creationId="{F9390F97-730B-2AE2-6AB0-F1DBC3862699}"/>
          </ac:spMkLst>
        </pc:spChg>
        <pc:spChg chg="mod">
          <ac:chgData name="OLIVER, Zoe (NHS ENGLAND)" userId="86854dfe-8b23-416c-8188-f2821f64a3b9" providerId="ADAL" clId="{CABF1A62-06A3-4992-B582-81180CBC4FAD}" dt="2026-09-03T10:26:01.117" v="2192" actId="20577"/>
          <ac:spMkLst>
            <pc:docMk/>
            <pc:sldMk cId="2315970366" sldId="273"/>
            <ac:spMk id="57" creationId="{67EC87C0-A826-216E-F00D-0F10D93ECAB0}"/>
          </ac:spMkLst>
        </pc:spChg>
        <pc:spChg chg="add mod">
          <ac:chgData name="OLIVER, Zoe (NHS ENGLAND)" userId="86854dfe-8b23-416c-8188-f2821f64a3b9" providerId="ADAL" clId="{CABF1A62-06A3-4992-B582-81180CBC4FAD}" dt="2026-09-02T17:19:56.499" v="1949" actId="1076"/>
          <ac:spMkLst>
            <pc:docMk/>
            <pc:sldMk cId="2315970366" sldId="273"/>
            <ac:spMk id="59" creationId="{FCD3716E-626D-0686-4DE6-76EAF20F74AD}"/>
          </ac:spMkLst>
        </pc:spChg>
        <pc:spChg chg="add mod">
          <ac:chgData name="OLIVER, Zoe (NHS ENGLAND)" userId="86854dfe-8b23-416c-8188-f2821f64a3b9" providerId="ADAL" clId="{CABF1A62-06A3-4992-B582-81180CBC4FAD}" dt="2026-09-02T17:19:56.499" v="1949" actId="1076"/>
          <ac:spMkLst>
            <pc:docMk/>
            <pc:sldMk cId="2315970366" sldId="273"/>
            <ac:spMk id="61" creationId="{B376F374-8471-007A-5A72-D5E2A1C372B1}"/>
          </ac:spMkLst>
        </pc:spChg>
        <pc:spChg chg="add mod">
          <ac:chgData name="OLIVER, Zoe (NHS ENGLAND)" userId="86854dfe-8b23-416c-8188-f2821f64a3b9" providerId="ADAL" clId="{CABF1A62-06A3-4992-B582-81180CBC4FAD}" dt="2026-09-03T10:27:20.118" v="2223" actId="20577"/>
          <ac:spMkLst>
            <pc:docMk/>
            <pc:sldMk cId="2315970366" sldId="273"/>
            <ac:spMk id="63" creationId="{08B6D06B-70F9-1EE8-0700-9873EE78ABC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6922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A2799-021C-0E5F-61FC-5897754BA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162959-386B-0A3C-A9D7-484F6A46C2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5FD704-9678-EA4C-E0A5-EA25787E54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A891C-628A-0838-B549-B65B24B1A2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067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4CEC7-976E-13D0-C293-E14B41300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BEB31F-A27B-94AF-6C4A-BCD128AE5C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752A21-CEAF-F27C-477A-4BFCDEDE12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828E47-2CE7-BEC9-8210-6CD6563EF3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826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DE947-7953-65D4-F5E5-BB32EF390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ECA82D-9829-DAAA-FA23-71DA908753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73F968-73D5-F29F-6497-37EB02EF64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189073-93EE-D587-206F-A652D10903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077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der16cancerexperiencesurvey.co.uk/technical-report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0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77240" y="150876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Driver Analysis</a:t>
            </a:r>
            <a:endParaRPr lang="en-US" sz="4400"/>
          </a:p>
        </p:txBody>
      </p:sp>
      <p:sp>
        <p:nvSpPr>
          <p:cNvPr id="5" name="Text 3"/>
          <p:cNvSpPr/>
          <p:nvPr/>
        </p:nvSpPr>
        <p:spPr>
          <a:xfrm>
            <a:off x="777240" y="23317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 16 Cancer Patient Experience Survey 2024</a:t>
            </a:r>
            <a:endParaRPr lang="en-US" sz="2200"/>
          </a:p>
        </p:txBody>
      </p:sp>
      <p:sp>
        <p:nvSpPr>
          <p:cNvPr id="6" name="Text 4"/>
          <p:cNvSpPr/>
          <p:nvPr/>
        </p:nvSpPr>
        <p:spPr>
          <a:xfrm>
            <a:off x="777240" y="288036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>
                <a:solidFill>
                  <a:srgbClr val="BFD9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drivers of parent/carer reported overall cancer care experience</a:t>
            </a:r>
            <a:endParaRPr lang="en-US" sz="1400"/>
          </a:p>
        </p:txBody>
      </p:sp>
      <p:sp>
        <p:nvSpPr>
          <p:cNvPr id="7" name="Shape 5"/>
          <p:cNvSpPr/>
          <p:nvPr/>
        </p:nvSpPr>
        <p:spPr>
          <a:xfrm>
            <a:off x="777240" y="4160520"/>
            <a:ext cx="2286000" cy="0"/>
          </a:xfrm>
          <a:prstGeom prst="line">
            <a:avLst/>
          </a:prstGeom>
          <a:noFill/>
          <a:ln w="25400">
            <a:solidFill>
              <a:srgbClr val="FFB8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777240" y="425196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Imonikhe Ayeni</a:t>
            </a:r>
            <a:endParaRPr lang="en-US" sz="1200"/>
          </a:p>
          <a:p>
            <a:pPr marL="0" indent="0">
              <a:buNone/>
            </a:pPr>
            <a:r>
              <a:rPr lang="en-US" sz="1200">
                <a:solidFill>
                  <a:srgbClr val="BFD9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Insight &amp; Voice, NHS England</a:t>
            </a:r>
            <a:endParaRPr lang="en-US" sz="1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F20286-3325-7EF7-02AE-F0B4B6FA6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5173" y="237569"/>
            <a:ext cx="1004379" cy="8139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>
                <a:solidFill>
                  <a:srgbClr val="007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BACKGROUND</a:t>
            </a:r>
            <a:endParaRPr lang="en-US" sz="1000"/>
          </a:p>
        </p:txBody>
      </p:sp>
      <p:sp>
        <p:nvSpPr>
          <p:cNvPr id="4" name="Text 2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Overview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14370" y="1052665"/>
            <a:ext cx="5659177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03087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About the survey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425563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The U16 Cancer Patient Experience Survey captures the views of children with cancer and their parents/carers on their NHS cancer care. </a:t>
            </a:r>
          </a:p>
          <a:p>
            <a:r>
              <a:rPr lang="en-US" sz="1600" b="1" dirty="0">
                <a:solidFill>
                  <a:srgbClr val="003087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About the key driver analysis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000"/>
              </a:spcAft>
            </a:pPr>
            <a:r>
              <a:rPr lang="en-US" sz="1400" dirty="0">
                <a:solidFill>
                  <a:srgbClr val="425563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The aim was to identify the questions mostly strongly associated with parent-reported overall experience.</a:t>
            </a:r>
          </a:p>
          <a:p>
            <a:pPr>
              <a:spcAft>
                <a:spcPts val="1000"/>
              </a:spcAft>
            </a:pPr>
            <a:r>
              <a:rPr lang="en-GB" sz="1400" dirty="0">
                <a:solidFill>
                  <a:srgbClr val="425563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46 scored questions were assessed as potential drivers of high parent-reported overall experience. Twenty-nine were included in the final model, with 17 excluded due to high skip rates (&gt;30%), mostly due to being child-only or routed questions. </a:t>
            </a:r>
            <a:r>
              <a:rPr lang="en-GB" sz="1400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methods were combined to identify the strongest drivers of parent-reported overall experience.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003087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Important caveat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425563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Key driver analysis identifies association, not cause and effect. The results highlight what tends to move together with overall experience, not what would guarantee improvement.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223590" y="2221992"/>
            <a:ext cx="2697480" cy="1060704"/>
          </a:xfrm>
          <a:prstGeom prst="rect">
            <a:avLst/>
          </a:prstGeom>
          <a:solidFill>
            <a:srgbClr val="E8EDEE"/>
          </a:solidFill>
          <a:ln w="12700">
            <a:solidFill>
              <a:srgbClr val="E8ED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6226425" y="2221992"/>
            <a:ext cx="73152" cy="1060704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6406470" y="233172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3600"/>
          </a:p>
        </p:txBody>
      </p:sp>
      <p:sp>
        <p:nvSpPr>
          <p:cNvPr id="9" name="Text 7"/>
          <p:cNvSpPr/>
          <p:nvPr/>
        </p:nvSpPr>
        <p:spPr>
          <a:xfrm>
            <a:off x="6406470" y="2825496"/>
            <a:ext cx="2423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scored questions used in the final modelling</a:t>
            </a:r>
            <a:endParaRPr lang="en-US" sz="1100"/>
          </a:p>
        </p:txBody>
      </p:sp>
      <p:sp>
        <p:nvSpPr>
          <p:cNvPr id="10" name="Shape 8"/>
          <p:cNvSpPr/>
          <p:nvPr/>
        </p:nvSpPr>
        <p:spPr>
          <a:xfrm>
            <a:off x="6223590" y="3456432"/>
            <a:ext cx="2697480" cy="1060704"/>
          </a:xfrm>
          <a:prstGeom prst="rect">
            <a:avLst/>
          </a:prstGeom>
          <a:solidFill>
            <a:srgbClr val="E8EDEE"/>
          </a:solidFill>
          <a:ln w="12700">
            <a:solidFill>
              <a:srgbClr val="E8ED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6223590" y="3456432"/>
            <a:ext cx="73152" cy="1060704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6406470" y="3516496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6406470" y="4033132"/>
            <a:ext cx="2423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scored questions used as candidate drivers (excl. overall experience questions)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57200" y="484632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U16 CPES 2024 Key Driver Analysis</a:t>
            </a:r>
            <a:endParaRPr lang="en-US" sz="900"/>
          </a:p>
        </p:txBody>
      </p:sp>
      <p:sp>
        <p:nvSpPr>
          <p:cNvPr id="19" name="Text 17"/>
          <p:cNvSpPr/>
          <p:nvPr/>
        </p:nvSpPr>
        <p:spPr>
          <a:xfrm>
            <a:off x="8229600" y="48463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/>
          </a:p>
        </p:txBody>
      </p:sp>
      <p:sp>
        <p:nvSpPr>
          <p:cNvPr id="24" name="Shape 4">
            <a:extLst>
              <a:ext uri="{FF2B5EF4-FFF2-40B4-BE49-F238E27FC236}">
                <a16:creationId xmlns:a16="http://schemas.microsoft.com/office/drawing/2014/main" id="{53BD9DA6-53FE-511C-C287-358846340F13}"/>
              </a:ext>
            </a:extLst>
          </p:cNvPr>
          <p:cNvSpPr/>
          <p:nvPr/>
        </p:nvSpPr>
        <p:spPr>
          <a:xfrm>
            <a:off x="6223590" y="920354"/>
            <a:ext cx="2697480" cy="1060704"/>
          </a:xfrm>
          <a:prstGeom prst="rect">
            <a:avLst/>
          </a:prstGeom>
          <a:solidFill>
            <a:srgbClr val="E8EDEE"/>
          </a:solidFill>
          <a:ln w="12700">
            <a:solidFill>
              <a:srgbClr val="E8ED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Shape 5">
            <a:extLst>
              <a:ext uri="{FF2B5EF4-FFF2-40B4-BE49-F238E27FC236}">
                <a16:creationId xmlns:a16="http://schemas.microsoft.com/office/drawing/2014/main" id="{AED469D3-E052-380C-C70B-B46275FFE07E}"/>
              </a:ext>
            </a:extLst>
          </p:cNvPr>
          <p:cNvSpPr/>
          <p:nvPr/>
        </p:nvSpPr>
        <p:spPr>
          <a:xfrm>
            <a:off x="6223590" y="920354"/>
            <a:ext cx="73152" cy="1060704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86DFA248-CA76-95BF-7F5C-836354924E5A}"/>
              </a:ext>
            </a:extLst>
          </p:cNvPr>
          <p:cNvSpPr/>
          <p:nvPr/>
        </p:nvSpPr>
        <p:spPr>
          <a:xfrm>
            <a:off x="6390698" y="1184148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0–10</a:t>
            </a: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rgbClr val="003087"/>
                </a:solidFill>
                <a:latin typeface="Arial" pitchFamily="34" charset="0"/>
                <a:cs typeface="Arial" pitchFamily="34" charset="-120"/>
              </a:rPr>
              <a:t> </a:t>
            </a:r>
            <a:endParaRPr lang="en-US" sz="3600" dirty="0"/>
          </a:p>
        </p:txBody>
      </p:sp>
      <p:sp>
        <p:nvSpPr>
          <p:cNvPr id="30" name="Text 7">
            <a:extLst>
              <a:ext uri="{FF2B5EF4-FFF2-40B4-BE49-F238E27FC236}">
                <a16:creationId xmlns:a16="http://schemas.microsoft.com/office/drawing/2014/main" id="{57252C10-BE59-D577-D8B9-DFADC48F7AE7}"/>
              </a:ext>
            </a:extLst>
          </p:cNvPr>
          <p:cNvSpPr/>
          <p:nvPr/>
        </p:nvSpPr>
        <p:spPr>
          <a:xfrm>
            <a:off x="6406470" y="1528430"/>
            <a:ext cx="2423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overall experience rating (parent/carer-reported) used as the dependent variable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>
                <a:solidFill>
                  <a:srgbClr val="007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METHODOLOGY</a:t>
            </a:r>
            <a:endParaRPr lang="en-US" sz="1000"/>
          </a:p>
        </p:txBody>
      </p:sp>
      <p:sp>
        <p:nvSpPr>
          <p:cNvPr id="4" name="Text 2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methods, one ranking</a:t>
            </a:r>
            <a:endParaRPr lang="en-US" sz="2600"/>
          </a:p>
        </p:txBody>
      </p:sp>
      <p:sp>
        <p:nvSpPr>
          <p:cNvPr id="5" name="Text 3"/>
          <p:cNvSpPr/>
          <p:nvPr/>
        </p:nvSpPr>
        <p:spPr>
          <a:xfrm>
            <a:off x="457200" y="12344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complementary techniques were applied. Items that consistently rank near the top across all three are the most robust drivers of overall experience.</a:t>
            </a:r>
            <a:endParaRPr lang="en-US" sz="1200"/>
          </a:p>
        </p:txBody>
      </p:sp>
      <p:sp>
        <p:nvSpPr>
          <p:cNvPr id="6" name="Shape 4"/>
          <p:cNvSpPr/>
          <p:nvPr/>
        </p:nvSpPr>
        <p:spPr>
          <a:xfrm>
            <a:off x="457200" y="1874520"/>
            <a:ext cx="269748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457200" y="1874520"/>
            <a:ext cx="73152" cy="2331720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731520" y="2103120"/>
            <a:ext cx="502920" cy="502920"/>
          </a:xfrm>
          <a:prstGeom prst="ellipse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731520" y="21031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/>
          </a:p>
        </p:txBody>
      </p:sp>
      <p:sp>
        <p:nvSpPr>
          <p:cNvPr id="10" name="Text 8"/>
          <p:cNvSpPr/>
          <p:nvPr/>
        </p:nvSpPr>
        <p:spPr>
          <a:xfrm>
            <a:off x="731520" y="274320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Standardised regression</a:t>
            </a:r>
            <a:endParaRPr lang="en-US" sz="1500"/>
          </a:p>
        </p:txBody>
      </p:sp>
      <p:sp>
        <p:nvSpPr>
          <p:cNvPr id="11" name="Text 9"/>
          <p:cNvSpPr/>
          <p:nvPr/>
        </p:nvSpPr>
        <p:spPr>
          <a:xfrm>
            <a:off x="731520" y="310896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>
                <a:solidFill>
                  <a:srgbClr val="007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(OLS)</a:t>
            </a:r>
            <a:endParaRPr lang="en-US" sz="1100"/>
          </a:p>
        </p:txBody>
      </p:sp>
      <p:sp>
        <p:nvSpPr>
          <p:cNvPr id="12" name="Text 10"/>
          <p:cNvSpPr/>
          <p:nvPr/>
        </p:nvSpPr>
        <p:spPr>
          <a:xfrm>
            <a:off x="731520" y="342900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GB" sz="110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Identifies which questions have the strongest relationship to overall experience, while accounting for the influence of all other questions.</a:t>
            </a:r>
          </a:p>
          <a:p>
            <a:pPr marL="0" indent="0">
              <a:buNone/>
            </a:pPr>
            <a:endParaRPr lang="en-US" sz="1100"/>
          </a:p>
        </p:txBody>
      </p:sp>
      <p:sp>
        <p:nvSpPr>
          <p:cNvPr id="13" name="Shape 11"/>
          <p:cNvSpPr/>
          <p:nvPr/>
        </p:nvSpPr>
        <p:spPr>
          <a:xfrm>
            <a:off x="3246120" y="1874520"/>
            <a:ext cx="269748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3246120" y="1874520"/>
            <a:ext cx="73152" cy="2331720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3520440" y="2103120"/>
            <a:ext cx="502920" cy="502920"/>
          </a:xfrm>
          <a:prstGeom prst="ellipse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3520440" y="21031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/>
          </a:p>
        </p:txBody>
      </p:sp>
      <p:sp>
        <p:nvSpPr>
          <p:cNvPr id="17" name="Text 15"/>
          <p:cNvSpPr/>
          <p:nvPr/>
        </p:nvSpPr>
        <p:spPr>
          <a:xfrm>
            <a:off x="3520440" y="274320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Gradient boosting</a:t>
            </a:r>
            <a:endParaRPr lang="en-US" sz="1500"/>
          </a:p>
        </p:txBody>
      </p:sp>
      <p:sp>
        <p:nvSpPr>
          <p:cNvPr id="18" name="Text 16"/>
          <p:cNvSpPr/>
          <p:nvPr/>
        </p:nvSpPr>
        <p:spPr>
          <a:xfrm>
            <a:off x="3520440" y="310896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>
                <a:solidFill>
                  <a:srgbClr val="007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(machine learning)</a:t>
            </a:r>
            <a:endParaRPr lang="en-US" sz="1100"/>
          </a:p>
        </p:txBody>
      </p:sp>
      <p:sp>
        <p:nvSpPr>
          <p:cNvPr id="19" name="Text 17"/>
          <p:cNvSpPr/>
          <p:nvPr/>
        </p:nvSpPr>
        <p:spPr>
          <a:xfrm>
            <a:off x="3465576" y="3424428"/>
            <a:ext cx="2450592" cy="8446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Identifies which </a:t>
            </a:r>
            <a:r>
              <a:rPr lang="en-GB" sz="110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 have the strongest relationship to overall experience, including complex patterns and relationships that traditional methods may miss.</a:t>
            </a:r>
          </a:p>
          <a:p>
            <a:pPr marL="0" indent="0">
              <a:buNone/>
            </a:pPr>
            <a:endParaRPr lang="en-US" sz="1100"/>
          </a:p>
        </p:txBody>
      </p:sp>
      <p:sp>
        <p:nvSpPr>
          <p:cNvPr id="20" name="Shape 18"/>
          <p:cNvSpPr/>
          <p:nvPr/>
        </p:nvSpPr>
        <p:spPr>
          <a:xfrm>
            <a:off x="6035040" y="1874520"/>
            <a:ext cx="269748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6035040" y="1874520"/>
            <a:ext cx="73152" cy="2331720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20"/>
          <p:cNvSpPr/>
          <p:nvPr/>
        </p:nvSpPr>
        <p:spPr>
          <a:xfrm>
            <a:off x="6309360" y="2103120"/>
            <a:ext cx="502920" cy="502920"/>
          </a:xfrm>
          <a:prstGeom prst="ellipse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6309360" y="21031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/>
          </a:p>
        </p:txBody>
      </p:sp>
      <p:sp>
        <p:nvSpPr>
          <p:cNvPr id="24" name="Text 22"/>
          <p:cNvSpPr/>
          <p:nvPr/>
        </p:nvSpPr>
        <p:spPr>
          <a:xfrm>
            <a:off x="6309360" y="274320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Bivariate correlation</a:t>
            </a:r>
            <a:endParaRPr lang="en-US" sz="1500"/>
          </a:p>
        </p:txBody>
      </p:sp>
      <p:sp>
        <p:nvSpPr>
          <p:cNvPr id="25" name="Text 23"/>
          <p:cNvSpPr/>
          <p:nvPr/>
        </p:nvSpPr>
        <p:spPr>
          <a:xfrm>
            <a:off x="6309360" y="310896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>
                <a:solidFill>
                  <a:srgbClr val="007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(Spearman ρ)</a:t>
            </a:r>
            <a:endParaRPr lang="en-US" sz="1100"/>
          </a:p>
        </p:txBody>
      </p:sp>
      <p:sp>
        <p:nvSpPr>
          <p:cNvPr id="26" name="Text 24"/>
          <p:cNvSpPr/>
          <p:nvPr/>
        </p:nvSpPr>
        <p:spPr>
          <a:xfrm>
            <a:off x="6281928" y="336042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Identifies which </a:t>
            </a:r>
            <a:r>
              <a:rPr lang="en-GB" sz="110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 have the strongest relationship to overall experience, when considered individually</a:t>
            </a:r>
            <a:r>
              <a:rPr lang="en-US" sz="1100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100"/>
          </a:p>
        </p:txBody>
      </p:sp>
      <p:sp>
        <p:nvSpPr>
          <p:cNvPr id="27" name="Shape 25"/>
          <p:cNvSpPr/>
          <p:nvPr/>
        </p:nvSpPr>
        <p:spPr>
          <a:xfrm>
            <a:off x="457200" y="4343400"/>
            <a:ext cx="8229600" cy="544068"/>
          </a:xfrm>
          <a:prstGeom prst="rect">
            <a:avLst/>
          </a:prstGeom>
          <a:solidFill>
            <a:srgbClr val="E8EDEE"/>
          </a:solidFill>
          <a:ln w="12700">
            <a:solidFill>
              <a:srgbClr val="E8ED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26"/>
          <p:cNvSpPr/>
          <p:nvPr/>
        </p:nvSpPr>
        <p:spPr>
          <a:xfrm>
            <a:off x="594360" y="4386834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b="1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data: </a:t>
            </a:r>
            <a:r>
              <a:rPr lang="en-US" sz="1050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Scored questions with more than 30% missing responses were excluded nationally. Each method handles missing data on its own terms and imputation was not implemented.</a:t>
            </a:r>
          </a:p>
        </p:txBody>
      </p:sp>
      <p:sp>
        <p:nvSpPr>
          <p:cNvPr id="29" name="Text 27"/>
          <p:cNvSpPr/>
          <p:nvPr/>
        </p:nvSpPr>
        <p:spPr>
          <a:xfrm>
            <a:off x="457200" y="484632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U16 CPES 2024 Key Driver Analysis</a:t>
            </a:r>
            <a:endParaRPr lang="en-US" sz="900"/>
          </a:p>
        </p:txBody>
      </p:sp>
      <p:sp>
        <p:nvSpPr>
          <p:cNvPr id="30" name="Text 28"/>
          <p:cNvSpPr/>
          <p:nvPr/>
        </p:nvSpPr>
        <p:spPr>
          <a:xfrm>
            <a:off x="8229600" y="48463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>
                <a:solidFill>
                  <a:srgbClr val="007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FINDINGS</a:t>
            </a:r>
            <a:endParaRPr lang="en-US" sz="1000"/>
          </a:p>
        </p:txBody>
      </p:sp>
      <p:sp>
        <p:nvSpPr>
          <p:cNvPr id="4" name="Text 2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top five drivers</a:t>
            </a:r>
            <a:endParaRPr lang="en-US" sz="2600"/>
          </a:p>
        </p:txBody>
      </p:sp>
      <p:sp>
        <p:nvSpPr>
          <p:cNvPr id="5" name="Text 3"/>
          <p:cNvSpPr/>
          <p:nvPr/>
        </p:nvSpPr>
        <p:spPr>
          <a:xfrm>
            <a:off x="457200" y="11887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GB" sz="1300" b="1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Confidence and trust in staff </a:t>
            </a:r>
            <a:r>
              <a:rPr lang="en-GB" sz="1300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the strongest driver of overall experience across the combined ranking.</a:t>
            </a:r>
            <a:endParaRPr lang="en-GB" sz="1300"/>
          </a:p>
        </p:txBody>
      </p:sp>
      <p:sp>
        <p:nvSpPr>
          <p:cNvPr id="23" name="Shape 21"/>
          <p:cNvSpPr/>
          <p:nvPr/>
        </p:nvSpPr>
        <p:spPr>
          <a:xfrm>
            <a:off x="6473952" y="1749647"/>
            <a:ext cx="2377440" cy="3017520"/>
          </a:xfrm>
          <a:prstGeom prst="rect">
            <a:avLst/>
          </a:prstGeom>
          <a:solidFill>
            <a:srgbClr val="003087"/>
          </a:solidFill>
          <a:ln w="12700">
            <a:solidFill>
              <a:srgbClr val="00308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6583680" y="214884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X18</a:t>
            </a:r>
            <a:endParaRPr lang="en-US" sz="3000"/>
          </a:p>
        </p:txBody>
      </p:sp>
      <p:sp>
        <p:nvSpPr>
          <p:cNvPr id="26" name="Text 24"/>
          <p:cNvSpPr/>
          <p:nvPr/>
        </p:nvSpPr>
        <p:spPr>
          <a:xfrm>
            <a:off x="6583680" y="269748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Confidence and trust in the staff caring for your child</a:t>
            </a:r>
            <a:endParaRPr lang="en-US" sz="1300"/>
          </a:p>
        </p:txBody>
      </p:sp>
      <p:sp>
        <p:nvSpPr>
          <p:cNvPr id="27" name="Shape 25"/>
          <p:cNvSpPr/>
          <p:nvPr/>
        </p:nvSpPr>
        <p:spPr>
          <a:xfrm>
            <a:off x="6583680" y="3566160"/>
            <a:ext cx="731520" cy="0"/>
          </a:xfrm>
          <a:prstGeom prst="line">
            <a:avLst/>
          </a:prstGeom>
          <a:noFill/>
          <a:ln w="25400">
            <a:solidFill>
              <a:srgbClr val="FFB8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26"/>
          <p:cNvSpPr/>
          <p:nvPr/>
        </p:nvSpPr>
        <p:spPr>
          <a:xfrm>
            <a:off x="6583680" y="3611882"/>
            <a:ext cx="2011680" cy="996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Strongest driver overall</a:t>
            </a:r>
            <a:endParaRPr lang="en-US" sz="1100"/>
          </a:p>
          <a:p>
            <a:pPr marL="0" indent="0">
              <a:buNone/>
            </a:pPr>
            <a:r>
              <a:rPr lang="en-US" sz="4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100"/>
          </a:p>
        </p:txBody>
      </p:sp>
      <p:sp>
        <p:nvSpPr>
          <p:cNvPr id="29" name="Text 27"/>
          <p:cNvSpPr/>
          <p:nvPr/>
        </p:nvSpPr>
        <p:spPr>
          <a:xfrm>
            <a:off x="457200" y="484632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U16 CPES 2024 Key Driver Analysis</a:t>
            </a:r>
            <a:endParaRPr lang="en-US" sz="900"/>
          </a:p>
        </p:txBody>
      </p:sp>
      <p:sp>
        <p:nvSpPr>
          <p:cNvPr id="30" name="Text 28"/>
          <p:cNvSpPr/>
          <p:nvPr/>
        </p:nvSpPr>
        <p:spPr>
          <a:xfrm>
            <a:off x="8229600" y="48463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/>
          </a:p>
        </p:txBody>
      </p:sp>
      <p:graphicFrame>
        <p:nvGraphicFramePr>
          <p:cNvPr id="31" name="Top Drivers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813008"/>
              </p:ext>
            </p:extLst>
          </p:nvPr>
        </p:nvGraphicFramePr>
        <p:xfrm>
          <a:off x="457200" y="1780000"/>
          <a:ext cx="5943600" cy="2750000"/>
        </p:xfrm>
        <a:graphic>
          <a:graphicData uri="http://schemas.openxmlformats.org/drawingml/2006/table">
            <a:tbl>
              <a:tblPr/>
              <a:tblGrid>
                <a:gridCol w="4462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1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150" b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Strongest drivers overall</a:t>
                      </a:r>
                    </a:p>
                  </a:txBody>
                  <a:tcPr marL="109728" marR="109728" marT="27432" marB="274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E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50" b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Mean rank across all 3 methods</a:t>
                      </a:r>
                    </a:p>
                  </a:txBody>
                  <a:tcPr marL="109728" marR="109728" marT="27432" marB="274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200" b="1">
                          <a:solidFill>
                            <a:srgbClr val="005EB8"/>
                          </a:solidFill>
                          <a:latin typeface="Arial" pitchFamily="34" charset="0"/>
                          <a:cs typeface="Arial" pitchFamily="34" charset="0"/>
                        </a:rPr>
                        <a:t>X18  </a:t>
                      </a:r>
                      <a:r>
                        <a:rPr lang="en-GB" sz="1200">
                          <a:solidFill>
                            <a:srgbClr val="231F20"/>
                          </a:solidFill>
                          <a:latin typeface="Arial" pitchFamily="34" charset="0"/>
                          <a:cs typeface="Arial" pitchFamily="34" charset="0"/>
                        </a:rPr>
                        <a:t>Confidence &amp; trust in staff</a:t>
                      </a:r>
                    </a:p>
                  </a:txBody>
                  <a:tcPr marL="109728" marR="109728" marT="27432" marB="274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300" b="1">
                          <a:solidFill>
                            <a:srgbClr val="003087"/>
                          </a:solidFill>
                          <a:latin typeface="Arial" pitchFamily="34" charset="0"/>
                          <a:cs typeface="Arial" pitchFamily="34" charset="0"/>
                        </a:rPr>
                        <a:t>1.67</a:t>
                      </a:r>
                    </a:p>
                  </a:txBody>
                  <a:tcPr marL="109728" marR="109728" marT="27432" marB="274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200" b="1">
                          <a:solidFill>
                            <a:srgbClr val="005EB8"/>
                          </a:solidFill>
                          <a:latin typeface="Arial" pitchFamily="34" charset="0"/>
                          <a:cs typeface="Arial" pitchFamily="34" charset="0"/>
                        </a:rPr>
                        <a:t>X19  </a:t>
                      </a:r>
                      <a:r>
                        <a:rPr lang="en-GB" sz="1200">
                          <a:solidFill>
                            <a:srgbClr val="231F20"/>
                          </a:solidFill>
                          <a:latin typeface="Arial" pitchFamily="34" charset="0"/>
                          <a:cs typeface="Arial" pitchFamily="34" charset="0"/>
                        </a:rPr>
                        <a:t>Empathy &amp; understanding from staff</a:t>
                      </a:r>
                    </a:p>
                  </a:txBody>
                  <a:tcPr marL="109728" marR="109728" marT="27432" marB="274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D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300" b="1">
                          <a:solidFill>
                            <a:srgbClr val="003087"/>
                          </a:solidFill>
                          <a:latin typeface="Arial" pitchFamily="34" charset="0"/>
                          <a:cs typeface="Arial" pitchFamily="34" charset="0"/>
                        </a:rPr>
                        <a:t>3.67</a:t>
                      </a:r>
                    </a:p>
                  </a:txBody>
                  <a:tcPr marL="109728" marR="109728" marT="27432" marB="274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D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200" b="1">
                          <a:solidFill>
                            <a:srgbClr val="005EB8"/>
                          </a:solidFill>
                          <a:latin typeface="Arial" pitchFamily="34" charset="0"/>
                          <a:cs typeface="Arial" pitchFamily="34" charset="0"/>
                        </a:rPr>
                        <a:t>X17  </a:t>
                      </a:r>
                      <a:r>
                        <a:rPr lang="en-GB" sz="1200">
                          <a:solidFill>
                            <a:srgbClr val="231F20"/>
                          </a:solidFill>
                          <a:latin typeface="Arial" pitchFamily="34" charset="0"/>
                          <a:cs typeface="Arial" pitchFamily="34" charset="0"/>
                        </a:rPr>
                        <a:t>Treated with respect &amp; dignity</a:t>
                      </a:r>
                    </a:p>
                  </a:txBody>
                  <a:tcPr marL="109728" marR="109728" marT="27432" marB="274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300" b="1">
                          <a:solidFill>
                            <a:srgbClr val="003087"/>
                          </a:solidFill>
                          <a:latin typeface="Arial" pitchFamily="34" charset="0"/>
                          <a:cs typeface="Arial" pitchFamily="34" charset="0"/>
                        </a:rPr>
                        <a:t>6.33</a:t>
                      </a:r>
                    </a:p>
                  </a:txBody>
                  <a:tcPr marL="109728" marR="109728" marT="27432" marB="274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200" b="1">
                          <a:solidFill>
                            <a:srgbClr val="005EB8"/>
                          </a:solidFill>
                          <a:latin typeface="Arial" pitchFamily="34" charset="0"/>
                          <a:cs typeface="Arial" pitchFamily="34" charset="0"/>
                        </a:rPr>
                        <a:t>X27  </a:t>
                      </a:r>
                      <a:r>
                        <a:rPr lang="en-GB" sz="1200">
                          <a:solidFill>
                            <a:srgbClr val="231F20"/>
                          </a:solidFill>
                          <a:latin typeface="Arial" pitchFamily="34" charset="0"/>
                          <a:cs typeface="Arial" pitchFamily="34" charset="0"/>
                        </a:rPr>
                        <a:t>Staff aware of medical history</a:t>
                      </a:r>
                    </a:p>
                  </a:txBody>
                  <a:tcPr marL="109728" marR="109728" marT="27432" marB="274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D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300" b="1">
                          <a:solidFill>
                            <a:srgbClr val="003087"/>
                          </a:solidFill>
                          <a:latin typeface="Arial" pitchFamily="34" charset="0"/>
                          <a:cs typeface="Arial" pitchFamily="34" charset="0"/>
                        </a:rPr>
                        <a:t>8.00</a:t>
                      </a:r>
                    </a:p>
                  </a:txBody>
                  <a:tcPr marL="109728" marR="109728" marT="27432" marB="274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D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4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200" b="1">
                          <a:solidFill>
                            <a:srgbClr val="005EB8"/>
                          </a:solidFill>
                          <a:latin typeface="Arial" pitchFamily="34" charset="0"/>
                          <a:cs typeface="Arial" pitchFamily="34" charset="0"/>
                        </a:rPr>
                        <a:t>X26  </a:t>
                      </a:r>
                      <a:r>
                        <a:rPr lang="en-GB" sz="1200">
                          <a:solidFill>
                            <a:srgbClr val="231F20"/>
                          </a:solidFill>
                          <a:latin typeface="Arial" pitchFamily="34" charset="0"/>
                          <a:cs typeface="Arial" pitchFamily="34" charset="0"/>
                        </a:rPr>
                        <a:t>Staff working well together</a:t>
                      </a:r>
                    </a:p>
                  </a:txBody>
                  <a:tcPr marL="109728" marR="109728" marT="27432" marB="274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300" b="1">
                          <a:solidFill>
                            <a:srgbClr val="003087"/>
                          </a:solidFill>
                          <a:latin typeface="Arial" pitchFamily="34" charset="0"/>
                          <a:cs typeface="Arial" pitchFamily="34" charset="0"/>
                        </a:rPr>
                        <a:t>8.00</a:t>
                      </a:r>
                    </a:p>
                  </a:txBody>
                  <a:tcPr marL="109728" marR="109728" marT="27432" marB="2743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2" name="Table Caption"/>
          <p:cNvSpPr/>
          <p:nvPr/>
        </p:nvSpPr>
        <p:spPr>
          <a:xfrm>
            <a:off x="457200" y="4560000"/>
            <a:ext cx="5715000" cy="2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GB" sz="900" i="1">
                <a:solidFill>
                  <a:srgbClr val="425563"/>
                </a:solidFill>
                <a:latin typeface="Arial" pitchFamily="34" charset="0"/>
                <a:cs typeface="Arial" pitchFamily="34" charset="0"/>
              </a:rPr>
              <a:t>Ordered strongest first; a lower mean rank means a stronger driver. X27 and X26 are tied. Full table available in technical appendix.</a:t>
            </a:r>
            <a:endParaRPr lang="en-GB" sz="900" i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>
                <a:solidFill>
                  <a:srgbClr val="007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FINDINGS</a:t>
            </a:r>
            <a:endParaRPr lang="en-US" sz="1000"/>
          </a:p>
        </p:txBody>
      </p:sp>
      <p:sp>
        <p:nvSpPr>
          <p:cNvPr id="4" name="Text 2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Priorities shift meaningfully by age band</a:t>
            </a:r>
            <a:endParaRPr lang="en-US" sz="2600"/>
          </a:p>
        </p:txBody>
      </p:sp>
      <p:sp>
        <p:nvSpPr>
          <p:cNvPr id="5" name="Text 3"/>
          <p:cNvSpPr/>
          <p:nvPr/>
        </p:nvSpPr>
        <p:spPr>
          <a:xfrm>
            <a:off x="457200" y="1031552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Confidence and trust in staff (X18) leads for ages 0–7 and 12–15; staff teamwork (X26) leads for 8–11.</a:t>
            </a:r>
            <a:endParaRPr lang="en-US" sz="1300"/>
          </a:p>
        </p:txBody>
      </p:sp>
      <p:sp>
        <p:nvSpPr>
          <p:cNvPr id="6" name="Shape 4"/>
          <p:cNvSpPr/>
          <p:nvPr/>
        </p:nvSpPr>
        <p:spPr>
          <a:xfrm>
            <a:off x="434340" y="1498752"/>
            <a:ext cx="2697480" cy="277063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434340" y="1491906"/>
            <a:ext cx="2697480" cy="62579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537210" y="1545189"/>
            <a:ext cx="2446020" cy="3049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4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AGES</a:t>
            </a:r>
            <a:endParaRPr lang="en-US" sz="900"/>
          </a:p>
        </p:txBody>
      </p:sp>
      <p:sp>
        <p:nvSpPr>
          <p:cNvPr id="9" name="Text 7"/>
          <p:cNvSpPr/>
          <p:nvPr/>
        </p:nvSpPr>
        <p:spPr>
          <a:xfrm>
            <a:off x="651510" y="1853090"/>
            <a:ext cx="24460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0–7</a:t>
            </a:r>
            <a:endParaRPr lang="en-US" sz="2200"/>
          </a:p>
        </p:txBody>
      </p:sp>
      <p:sp>
        <p:nvSpPr>
          <p:cNvPr id="10" name="Text 8"/>
          <p:cNvSpPr/>
          <p:nvPr/>
        </p:nvSpPr>
        <p:spPr>
          <a:xfrm>
            <a:off x="685800" y="24688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 &amp; being kept informed</a:t>
            </a:r>
            <a:endParaRPr lang="en-US" sz="1400"/>
          </a:p>
        </p:txBody>
      </p:sp>
      <p:sp>
        <p:nvSpPr>
          <p:cNvPr id="11" name="Shape 9"/>
          <p:cNvSpPr/>
          <p:nvPr/>
        </p:nvSpPr>
        <p:spPr>
          <a:xfrm>
            <a:off x="685800" y="2880360"/>
            <a:ext cx="548640" cy="0"/>
          </a:xfrm>
          <a:prstGeom prst="line">
            <a:avLst/>
          </a:prstGeom>
          <a:noFill/>
          <a:ln w="25400">
            <a:solidFill>
              <a:srgbClr val="FFB8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3268980" y="1505896"/>
            <a:ext cx="2697480" cy="277063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3177540" y="1498752"/>
            <a:ext cx="2697480" cy="640080"/>
          </a:xfrm>
          <a:prstGeom prst="rect">
            <a:avLst/>
          </a:prstGeom>
          <a:solidFill>
            <a:srgbClr val="00A9CE"/>
          </a:solidFill>
          <a:ln w="12700">
            <a:solidFill>
              <a:srgbClr val="00A9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3246120" y="1626776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4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AGES</a:t>
            </a:r>
            <a:endParaRPr lang="en-US" sz="900"/>
          </a:p>
        </p:txBody>
      </p:sp>
      <p:sp>
        <p:nvSpPr>
          <p:cNvPr id="19" name="Text 17"/>
          <p:cNvSpPr/>
          <p:nvPr/>
        </p:nvSpPr>
        <p:spPr>
          <a:xfrm>
            <a:off x="3337560" y="1783080"/>
            <a:ext cx="24688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8–11</a:t>
            </a:r>
            <a:endParaRPr lang="en-US" sz="2200"/>
          </a:p>
        </p:txBody>
      </p:sp>
      <p:sp>
        <p:nvSpPr>
          <p:cNvPr id="20" name="Text 18"/>
          <p:cNvSpPr/>
          <p:nvPr/>
        </p:nvSpPr>
        <p:spPr>
          <a:xfrm>
            <a:off x="3474720" y="2468880"/>
            <a:ext cx="2392680" cy="3603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>
                <a:solidFill>
                  <a:srgbClr val="003087"/>
                </a:solidFill>
                <a:latin typeface="Arial"/>
                <a:ea typeface="Arial" pitchFamily="34" charset="-122"/>
                <a:cs typeface="Arial"/>
              </a:rPr>
              <a:t>Teamwork &amp; ease of contact</a:t>
            </a:r>
            <a:endParaRPr lang="en-US" sz="1400"/>
          </a:p>
        </p:txBody>
      </p:sp>
      <p:sp>
        <p:nvSpPr>
          <p:cNvPr id="21" name="Shape 19"/>
          <p:cNvSpPr/>
          <p:nvPr/>
        </p:nvSpPr>
        <p:spPr>
          <a:xfrm>
            <a:off x="3474720" y="2880360"/>
            <a:ext cx="548640" cy="0"/>
          </a:xfrm>
          <a:prstGeom prst="line">
            <a:avLst/>
          </a:prstGeom>
          <a:noFill/>
          <a:ln w="25400">
            <a:solidFill>
              <a:srgbClr val="FFB8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Shape 24"/>
          <p:cNvSpPr/>
          <p:nvPr/>
        </p:nvSpPr>
        <p:spPr>
          <a:xfrm>
            <a:off x="6035040" y="1513040"/>
            <a:ext cx="2697480" cy="277063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Shape 25"/>
          <p:cNvSpPr/>
          <p:nvPr/>
        </p:nvSpPr>
        <p:spPr>
          <a:xfrm>
            <a:off x="6000750" y="1527049"/>
            <a:ext cx="2697480" cy="640080"/>
          </a:xfrm>
          <a:prstGeom prst="rect">
            <a:avLst/>
          </a:prstGeom>
          <a:solidFill>
            <a:srgbClr val="003087"/>
          </a:solidFill>
          <a:ln w="12700">
            <a:solidFill>
              <a:srgbClr val="00308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26"/>
          <p:cNvSpPr/>
          <p:nvPr/>
        </p:nvSpPr>
        <p:spPr>
          <a:xfrm>
            <a:off x="6103620" y="1674786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4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AGES</a:t>
            </a:r>
            <a:endParaRPr lang="en-US" sz="900"/>
          </a:p>
        </p:txBody>
      </p:sp>
      <p:sp>
        <p:nvSpPr>
          <p:cNvPr id="29" name="Text 27"/>
          <p:cNvSpPr/>
          <p:nvPr/>
        </p:nvSpPr>
        <p:spPr>
          <a:xfrm>
            <a:off x="6263640" y="182880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12–15</a:t>
            </a:r>
            <a:endParaRPr lang="en-US" sz="2200"/>
          </a:p>
        </p:txBody>
      </p:sp>
      <p:sp>
        <p:nvSpPr>
          <p:cNvPr id="30" name="Text 28"/>
          <p:cNvSpPr/>
          <p:nvPr/>
        </p:nvSpPr>
        <p:spPr>
          <a:xfrm>
            <a:off x="6263640" y="24688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1400" b="1">
                <a:solidFill>
                  <a:srgbClr val="003087"/>
                </a:solidFill>
                <a:latin typeface="Arial"/>
              </a:rPr>
              <a:t>Trust &amp; clear communication</a:t>
            </a:r>
          </a:p>
        </p:txBody>
      </p:sp>
      <p:sp>
        <p:nvSpPr>
          <p:cNvPr id="31" name="Shape 29"/>
          <p:cNvSpPr/>
          <p:nvPr/>
        </p:nvSpPr>
        <p:spPr>
          <a:xfrm>
            <a:off x="6263640" y="2880360"/>
            <a:ext cx="548640" cy="0"/>
          </a:xfrm>
          <a:prstGeom prst="line">
            <a:avLst/>
          </a:prstGeom>
          <a:noFill/>
          <a:ln w="25400">
            <a:solidFill>
              <a:srgbClr val="FFB8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6" name="Text 34"/>
          <p:cNvSpPr/>
          <p:nvPr/>
        </p:nvSpPr>
        <p:spPr>
          <a:xfrm>
            <a:off x="450668" y="4196442"/>
            <a:ext cx="8229600" cy="9405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GB" sz="900" b="1">
              <a:solidFill>
                <a:schemeClr val="tx2"/>
              </a:solidFill>
              <a:latin typeface="Arial"/>
            </a:endParaRPr>
          </a:p>
          <a:p>
            <a:r>
              <a:rPr sz="800" b="1" i="1">
                <a:solidFill>
                  <a:schemeClr val="tx2"/>
                </a:solidFill>
                <a:latin typeface="Arial"/>
              </a:rPr>
              <a:t>Subgroup rankings are indicative</a:t>
            </a:r>
            <a:r>
              <a:rPr lang="en-GB" sz="800" b="1" i="1">
                <a:solidFill>
                  <a:schemeClr val="tx2"/>
                </a:solidFill>
                <a:latin typeface="Arial"/>
              </a:rPr>
              <a:t> only</a:t>
            </a:r>
            <a:r>
              <a:rPr sz="800" i="1">
                <a:solidFill>
                  <a:schemeClr val="tx2"/>
                </a:solidFill>
                <a:latin typeface="Arial"/>
              </a:rPr>
              <a:t>; the </a:t>
            </a:r>
            <a:r>
              <a:rPr sz="800" i="1">
                <a:solidFill>
                  <a:schemeClr val="tx2"/>
                </a:solidFill>
                <a:latin typeface="Arial"/>
                <a:cs typeface="Arial"/>
              </a:rPr>
              <a:t>8–11 band is small and its ranking should be read with caution.</a:t>
            </a:r>
            <a:endParaRPr lang="en-GB" sz="800" i="1">
              <a:solidFill>
                <a:schemeClr val="tx2"/>
              </a:solidFill>
              <a:latin typeface="Arial"/>
              <a:cs typeface="Arial"/>
            </a:endParaRPr>
          </a:p>
          <a:p>
            <a:r>
              <a:rPr lang="en-GB" sz="800" i="1">
                <a:solidFill>
                  <a:schemeClr val="tx2"/>
                </a:solidFill>
                <a:latin typeface="Arial"/>
                <a:ea typeface="Arial" pitchFamily="34" charset="-122"/>
                <a:cs typeface="Arial"/>
              </a:rPr>
              <a:t>Each age band is ranked with the same three-method ensemble as the national sample, so the two are directly comparable. For 12–15, X27 is tied third with X36 (clear treatment information), mean rank 6.33 each. </a:t>
            </a:r>
          </a:p>
          <a:p>
            <a:r>
              <a:rPr lang="en-GB" sz="800" i="1">
                <a:solidFill>
                  <a:schemeClr val="tx2"/>
                </a:solidFill>
                <a:latin typeface="Arial"/>
                <a:ea typeface="Arial" pitchFamily="34" charset="-122"/>
                <a:cs typeface="Arial"/>
              </a:rPr>
              <a:t>These are parents/carers ratings of overall experience, split by the child's age band, not the children's own ratings.</a:t>
            </a:r>
            <a:endParaRPr lang="en-GB">
              <a:solidFill>
                <a:schemeClr val="tx2"/>
              </a:solidFill>
            </a:endParaRPr>
          </a:p>
          <a:p>
            <a:endParaRPr lang="en-GB" sz="819" i="1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457200" y="485546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U16 CPES 2024 Key Driver Analysis</a:t>
            </a:r>
            <a:endParaRPr lang="en-US" sz="900"/>
          </a:p>
        </p:txBody>
      </p:sp>
      <p:sp>
        <p:nvSpPr>
          <p:cNvPr id="38" name="Text 36"/>
          <p:cNvSpPr/>
          <p:nvPr/>
        </p:nvSpPr>
        <p:spPr>
          <a:xfrm>
            <a:off x="8229600" y="485546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/>
          </a:p>
        </p:txBody>
      </p:sp>
      <p:sp>
        <p:nvSpPr>
          <p:cNvPr id="40" name="TextBox 39"/>
          <p:cNvSpPr txBox="1"/>
          <p:nvPr/>
        </p:nvSpPr>
        <p:spPr>
          <a:xfrm>
            <a:off x="685800" y="3035808"/>
            <a:ext cx="2304288" cy="2560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20" b="1">
                <a:solidFill>
                  <a:srgbClr val="0072CE"/>
                </a:solidFill>
                <a:latin typeface="Arial"/>
              </a:rPr>
              <a:t>X18</a:t>
            </a:r>
            <a:r>
              <a:rPr sz="980">
                <a:solidFill>
                  <a:srgbClr val="425563"/>
                </a:solidFill>
                <a:latin typeface="Arial"/>
              </a:rPr>
              <a:t>  Confidence &amp; trust in staff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5800" y="3429000"/>
            <a:ext cx="2304288" cy="2560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20" b="1">
                <a:solidFill>
                  <a:srgbClr val="0072CE"/>
                </a:solidFill>
                <a:latin typeface="Arial"/>
              </a:rPr>
              <a:t>X28</a:t>
            </a:r>
            <a:r>
              <a:rPr sz="980">
                <a:solidFill>
                  <a:srgbClr val="425563"/>
                </a:solidFill>
                <a:latin typeface="Arial"/>
              </a:rPr>
              <a:t>  Knowing what is happening with care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5800" y="3822191"/>
            <a:ext cx="2304288" cy="2560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20" b="1">
                <a:solidFill>
                  <a:srgbClr val="0072CE"/>
                </a:solidFill>
                <a:latin typeface="Arial"/>
              </a:rPr>
              <a:t>X48</a:t>
            </a:r>
            <a:r>
              <a:rPr sz="980">
                <a:solidFill>
                  <a:srgbClr val="425563"/>
                </a:solidFill>
                <a:latin typeface="Arial"/>
              </a:rPr>
              <a:t>  Quality of overnight facilities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474720" y="3035808"/>
            <a:ext cx="2304288" cy="2560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20" b="1">
                <a:solidFill>
                  <a:srgbClr val="00A9CE"/>
                </a:solidFill>
                <a:latin typeface="Arial"/>
              </a:rPr>
              <a:t>X26</a:t>
            </a:r>
            <a:r>
              <a:rPr sz="980">
                <a:solidFill>
                  <a:srgbClr val="425563"/>
                </a:solidFill>
                <a:latin typeface="Arial"/>
              </a:rPr>
              <a:t>  Staff working well together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74720" y="3429000"/>
            <a:ext cx="2304288" cy="2560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20" b="1">
                <a:solidFill>
                  <a:srgbClr val="00A9CE"/>
                </a:solidFill>
                <a:latin typeface="Arial"/>
              </a:rPr>
              <a:t>X32</a:t>
            </a:r>
            <a:r>
              <a:rPr sz="980">
                <a:solidFill>
                  <a:srgbClr val="425563"/>
                </a:solidFill>
                <a:latin typeface="Arial"/>
              </a:rPr>
              <a:t>  Easy to contact the main person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474720" y="3822191"/>
            <a:ext cx="2304288" cy="2560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20" b="1">
                <a:solidFill>
                  <a:srgbClr val="00A9CE"/>
                </a:solidFill>
                <a:latin typeface="Arial"/>
              </a:rPr>
              <a:t>X18</a:t>
            </a:r>
            <a:r>
              <a:rPr sz="980">
                <a:solidFill>
                  <a:srgbClr val="425563"/>
                </a:solidFill>
                <a:latin typeface="Arial"/>
              </a:rPr>
              <a:t>  Confidence &amp; trust in staff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263640" y="3035808"/>
            <a:ext cx="2304288" cy="2560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20" b="1">
                <a:solidFill>
                  <a:srgbClr val="003087"/>
                </a:solidFill>
                <a:latin typeface="Arial"/>
              </a:rPr>
              <a:t>X18</a:t>
            </a:r>
            <a:r>
              <a:rPr sz="980">
                <a:solidFill>
                  <a:srgbClr val="425563"/>
                </a:solidFill>
                <a:latin typeface="Arial"/>
              </a:rPr>
              <a:t>  Confidence &amp; trust in staff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263640" y="3429000"/>
            <a:ext cx="2304288" cy="2560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20" b="1">
                <a:solidFill>
                  <a:srgbClr val="003087"/>
                </a:solidFill>
                <a:latin typeface="Arial"/>
              </a:rPr>
              <a:t>X19</a:t>
            </a:r>
            <a:r>
              <a:rPr sz="980">
                <a:solidFill>
                  <a:srgbClr val="425563"/>
                </a:solidFill>
                <a:latin typeface="Arial"/>
              </a:rPr>
              <a:t>  Empathy &amp; understanding from staff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263640" y="3822191"/>
            <a:ext cx="2416628" cy="3231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120" b="1" dirty="0">
                <a:solidFill>
                  <a:srgbClr val="003087"/>
                </a:solidFill>
                <a:latin typeface="Arial"/>
              </a:rPr>
              <a:t>X27</a:t>
            </a:r>
            <a:r>
              <a:rPr lang="en-GB" sz="1120" b="1" dirty="0">
                <a:solidFill>
                  <a:srgbClr val="003087"/>
                </a:solidFill>
                <a:latin typeface="Arial"/>
              </a:rPr>
              <a:t>/X36</a:t>
            </a:r>
            <a:r>
              <a:rPr lang="en-US" sz="980" dirty="0">
                <a:solidFill>
                  <a:srgbClr val="425563"/>
                </a:solidFill>
                <a:latin typeface="Arial"/>
              </a:rPr>
              <a:t>  Medical history awareness / clear info about treatment</a:t>
            </a:r>
            <a:endParaRPr sz="980" dirty="0">
              <a:solidFill>
                <a:srgbClr val="425563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411480" y="30597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</a:t>
            </a:r>
            <a:endParaRPr lang="en-US" sz="260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4069080" cy="1691640"/>
          </a:xfrm>
          <a:prstGeom prst="rect">
            <a:avLst/>
          </a:prstGeom>
          <a:solidFill>
            <a:srgbClr val="E8EDEE"/>
          </a:solidFill>
          <a:ln w="12700">
            <a:solidFill>
              <a:srgbClr val="E8ED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73152" cy="1691640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685800" y="1371600"/>
            <a:ext cx="457200" cy="457200"/>
          </a:xfrm>
          <a:prstGeom prst="ellipse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68580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/>
          </a:p>
        </p:txBody>
      </p:sp>
      <p:sp>
        <p:nvSpPr>
          <p:cNvPr id="9" name="Text 7"/>
          <p:cNvSpPr/>
          <p:nvPr/>
        </p:nvSpPr>
        <p:spPr>
          <a:xfrm>
            <a:off x="1234440" y="137160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Relationships with </a:t>
            </a:r>
            <a:r>
              <a:rPr lang="en-US" sz="1400" b="1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staff matter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85800" y="196596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>
                <a:solidFill>
                  <a:srgbClr val="425563"/>
                </a:solidFill>
                <a:latin typeface="Arial"/>
                <a:ea typeface="Arial" pitchFamily="34" charset="-122"/>
                <a:cs typeface="Arial"/>
              </a:rPr>
              <a:t>Confidence and trust (X18), empathy and understanding (X19), and respect and dignity (X17) are the dominant drivers of parent/carer's overall experience.</a:t>
            </a:r>
            <a:endParaRPr lang="en-US" sz="1100">
              <a:latin typeface="Arial"/>
              <a:cs typeface="Arial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617720" y="1188720"/>
            <a:ext cx="4069080" cy="1691640"/>
          </a:xfrm>
          <a:prstGeom prst="rect">
            <a:avLst/>
          </a:prstGeom>
          <a:solidFill>
            <a:srgbClr val="E8EDEE"/>
          </a:solidFill>
          <a:ln w="12700">
            <a:solidFill>
              <a:srgbClr val="E8ED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4617720" y="1188720"/>
            <a:ext cx="73152" cy="1691640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4846320" y="1371600"/>
            <a:ext cx="457200" cy="457200"/>
          </a:xfrm>
          <a:prstGeom prst="ellipse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484632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/>
          </a:p>
        </p:txBody>
      </p:sp>
      <p:sp>
        <p:nvSpPr>
          <p:cNvPr id="15" name="Text 13"/>
          <p:cNvSpPr/>
          <p:nvPr/>
        </p:nvSpPr>
        <p:spPr>
          <a:xfrm>
            <a:off x="5394960" y="137160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 in staff holds up within every age band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846320" y="196596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Confidence and trust (X18) is the top driver for ages 0–7 and 12–15, and staff teamwork (X26) leads for 8–11.</a:t>
            </a:r>
            <a:endParaRPr lang="en-US" sz="1100"/>
          </a:p>
          <a:p>
            <a:pPr marL="0" indent="0">
              <a:spcBef>
                <a:spcPts val="600"/>
              </a:spcBef>
              <a:buNone/>
            </a:pPr>
            <a:r>
              <a:rPr lang="en-US" sz="1000" i="1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remain parents'/carers' ratings, split by the child's age band.</a:t>
            </a:r>
            <a:endParaRPr lang="en-US" sz="1000" i="1"/>
          </a:p>
        </p:txBody>
      </p:sp>
      <p:sp>
        <p:nvSpPr>
          <p:cNvPr id="17" name="Shape 15"/>
          <p:cNvSpPr/>
          <p:nvPr/>
        </p:nvSpPr>
        <p:spPr>
          <a:xfrm>
            <a:off x="457200" y="3017520"/>
            <a:ext cx="4069080" cy="1691640"/>
          </a:xfrm>
          <a:prstGeom prst="rect">
            <a:avLst/>
          </a:prstGeom>
          <a:solidFill>
            <a:srgbClr val="E8EDEE"/>
          </a:solidFill>
          <a:ln w="12700">
            <a:solidFill>
              <a:srgbClr val="E8ED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Shape 16"/>
          <p:cNvSpPr/>
          <p:nvPr/>
        </p:nvSpPr>
        <p:spPr>
          <a:xfrm>
            <a:off x="457200" y="3017520"/>
            <a:ext cx="73152" cy="1691640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685800" y="3200400"/>
            <a:ext cx="457200" cy="457200"/>
          </a:xfrm>
          <a:prstGeom prst="ellipse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68580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/>
          </a:p>
        </p:txBody>
      </p:sp>
      <p:sp>
        <p:nvSpPr>
          <p:cNvPr id="21" name="Text 19"/>
          <p:cNvSpPr/>
          <p:nvPr/>
        </p:nvSpPr>
        <p:spPr>
          <a:xfrm>
            <a:off x="1234440" y="320040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Priorities shift with the child's age</a:t>
            </a:r>
            <a:endParaRPr lang="en-US" sz="1400"/>
          </a:p>
        </p:txBody>
      </p:sp>
      <p:sp>
        <p:nvSpPr>
          <p:cNvPr id="22" name="Text 20"/>
          <p:cNvSpPr/>
          <p:nvPr/>
        </p:nvSpPr>
        <p:spPr>
          <a:xfrm>
            <a:off x="685800" y="379476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>
                <a:solidFill>
                  <a:srgbClr val="425563"/>
                </a:solidFill>
                <a:latin typeface="Arial"/>
                <a:ea typeface="Arial" pitchFamily="34" charset="-122"/>
                <a:cs typeface="Arial"/>
              </a:rPr>
              <a:t>Being kept informed for younger children's families; teamwork and ease of contact for parents/carers of 8–11s; empathy and clear communication for parents/carers of 12–15s.</a:t>
            </a:r>
            <a:endParaRPr lang="en-US" sz="1100">
              <a:latin typeface="Arial"/>
              <a:cs typeface="Arial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617720" y="3017520"/>
            <a:ext cx="4069080" cy="1691640"/>
          </a:xfrm>
          <a:prstGeom prst="rect">
            <a:avLst/>
          </a:prstGeom>
          <a:solidFill>
            <a:srgbClr val="E8EDEE"/>
          </a:solidFill>
          <a:ln w="12700">
            <a:solidFill>
              <a:srgbClr val="E8ED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4617720" y="3017520"/>
            <a:ext cx="73152" cy="1691640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4846320" y="3200400"/>
            <a:ext cx="457200" cy="457200"/>
          </a:xfrm>
          <a:prstGeom prst="ellipse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484632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/>
          </a:p>
        </p:txBody>
      </p:sp>
      <p:sp>
        <p:nvSpPr>
          <p:cNvPr id="27" name="Text 25"/>
          <p:cNvSpPr/>
          <p:nvPr/>
        </p:nvSpPr>
        <p:spPr>
          <a:xfrm>
            <a:off x="5394960" y="320040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GB" sz="1400" b="1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Findings show similarities with the </a:t>
            </a:r>
            <a:r>
              <a:rPr lang="en-GB" sz="1400" b="1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2024 qualitative report</a:t>
            </a:r>
            <a:endParaRPr lang="en-US" sz="1400"/>
          </a:p>
        </p:txBody>
      </p:sp>
      <p:sp>
        <p:nvSpPr>
          <p:cNvPr id="28" name="Text 26"/>
          <p:cNvSpPr/>
          <p:nvPr/>
        </p:nvSpPr>
        <p:spPr>
          <a:xfrm>
            <a:off x="4846320" y="379476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GB" sz="1100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Leading drivers appear to align with documented sub-themes in the qualitative report e.g. 'Staff', 'Staff attributes', 'Staff listening, understanding and involving', 'Communication within hospitals'.</a:t>
            </a:r>
            <a:endParaRPr lang="en-US" sz="1100"/>
          </a:p>
        </p:txBody>
      </p:sp>
      <p:sp>
        <p:nvSpPr>
          <p:cNvPr id="29" name="Shape 27"/>
          <p:cNvSpPr/>
          <p:nvPr/>
        </p:nvSpPr>
        <p:spPr>
          <a:xfrm>
            <a:off x="457200" y="4617720"/>
            <a:ext cx="8229600" cy="228600"/>
          </a:xfrm>
          <a:prstGeom prst="rect">
            <a:avLst/>
          </a:prstGeom>
          <a:solidFill>
            <a:srgbClr val="003087"/>
          </a:solidFill>
          <a:ln w="12700">
            <a:solidFill>
              <a:srgbClr val="00308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/>
          <p:nvPr/>
        </p:nvSpPr>
        <p:spPr>
          <a:xfrm>
            <a:off x="457200" y="4585716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i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Reminder: key driver analysis identifies association, not cause and effect.</a:t>
            </a:r>
            <a:endParaRPr lang="en-US" sz="1100"/>
          </a:p>
        </p:txBody>
      </p:sp>
      <p:sp>
        <p:nvSpPr>
          <p:cNvPr id="31" name="Text 29"/>
          <p:cNvSpPr/>
          <p:nvPr/>
        </p:nvSpPr>
        <p:spPr>
          <a:xfrm>
            <a:off x="457200" y="484632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U16 CPES 2024 Key Driver Analysis</a:t>
            </a:r>
            <a:endParaRPr lang="en-US" sz="900"/>
          </a:p>
        </p:txBody>
      </p:sp>
      <p:sp>
        <p:nvSpPr>
          <p:cNvPr id="32" name="Text 30"/>
          <p:cNvSpPr/>
          <p:nvPr/>
        </p:nvSpPr>
        <p:spPr>
          <a:xfrm>
            <a:off x="8229600" y="48463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4A8FE4-8D13-70B3-C85F-66DA83702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1E961C8-A395-F9C0-5B0F-8CDEF372A8ED}"/>
              </a:ext>
            </a:extLst>
          </p:cNvPr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29FC8C8-6F21-2ADC-26DB-D71DC84FC5B9}"/>
              </a:ext>
            </a:extLst>
          </p:cNvPr>
          <p:cNvSpPr/>
          <p:nvPr/>
        </p:nvSpPr>
        <p:spPr>
          <a:xfrm>
            <a:off x="411480" y="30597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 appendix: Limitations</a:t>
            </a:r>
            <a:endParaRPr lang="en-US" sz="2600"/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E7142205-A451-35C0-FEE3-C332606CB613}"/>
              </a:ext>
            </a:extLst>
          </p:cNvPr>
          <p:cNvSpPr/>
          <p:nvPr/>
        </p:nvSpPr>
        <p:spPr>
          <a:xfrm>
            <a:off x="457200" y="4533138"/>
            <a:ext cx="8229600" cy="228600"/>
          </a:xfrm>
          <a:prstGeom prst="rect">
            <a:avLst/>
          </a:prstGeom>
          <a:solidFill>
            <a:srgbClr val="003087"/>
          </a:solidFill>
          <a:ln w="12700">
            <a:solidFill>
              <a:srgbClr val="00308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763F98D5-9447-64E5-4C11-A63508BE9D13}"/>
              </a:ext>
            </a:extLst>
          </p:cNvPr>
          <p:cNvSpPr/>
          <p:nvPr/>
        </p:nvSpPr>
        <p:spPr>
          <a:xfrm>
            <a:off x="457200" y="450113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i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Further methodological information and data tables are available on request.</a:t>
            </a:r>
            <a:endParaRPr lang="en-US" sz="110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919A6E7C-DC5B-4C0D-5C18-B6CF4B9B5D9C}"/>
              </a:ext>
            </a:extLst>
          </p:cNvPr>
          <p:cNvSpPr/>
          <p:nvPr/>
        </p:nvSpPr>
        <p:spPr>
          <a:xfrm>
            <a:off x="457200" y="484632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U16 CPES 2024 Key Driver Analysis</a:t>
            </a:r>
            <a:endParaRPr lang="en-US" sz="90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711D3C7C-FCC9-EFD2-0FCD-ADAE3B1C3567}"/>
              </a:ext>
            </a:extLst>
          </p:cNvPr>
          <p:cNvSpPr/>
          <p:nvPr/>
        </p:nvSpPr>
        <p:spPr>
          <a:xfrm>
            <a:off x="8229600" y="48463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/>
          </a:p>
        </p:txBody>
      </p:sp>
      <p:sp>
        <p:nvSpPr>
          <p:cNvPr id="35" name="Shape 4">
            <a:extLst>
              <a:ext uri="{FF2B5EF4-FFF2-40B4-BE49-F238E27FC236}">
                <a16:creationId xmlns:a16="http://schemas.microsoft.com/office/drawing/2014/main" id="{CFDB37E7-9BF9-4485-D0E3-EBB99D5A0431}"/>
              </a:ext>
            </a:extLst>
          </p:cNvPr>
          <p:cNvSpPr/>
          <p:nvPr/>
        </p:nvSpPr>
        <p:spPr>
          <a:xfrm>
            <a:off x="320040" y="941478"/>
            <a:ext cx="192024" cy="192024"/>
          </a:xfrm>
          <a:prstGeom prst="roundRect">
            <a:avLst>
              <a:gd name="adj" fmla="val 50000"/>
            </a:avLst>
          </a:prstGeom>
          <a:solidFill>
            <a:srgbClr val="2C8C89"/>
          </a:solidFill>
          <a:ln/>
        </p:spPr>
        <p:txBody>
          <a:bodyPr/>
          <a:lstStyle/>
          <a:p>
            <a:pPr defTabSz="685800"/>
            <a:endParaRPr lang="en-GB" sz="100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5">
            <a:extLst>
              <a:ext uri="{FF2B5EF4-FFF2-40B4-BE49-F238E27FC236}">
                <a16:creationId xmlns:a16="http://schemas.microsoft.com/office/drawing/2014/main" id="{9B793CBD-C3CB-5FCB-A916-0A9341A92F33}"/>
              </a:ext>
            </a:extLst>
          </p:cNvPr>
          <p:cNvSpPr/>
          <p:nvPr/>
        </p:nvSpPr>
        <p:spPr>
          <a:xfrm>
            <a:off x="320040" y="941478"/>
            <a:ext cx="192024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685800"/>
            <a:r>
              <a:rPr lang="en-US" sz="1000" b="1">
                <a:solidFill>
                  <a:srgbClr val="42556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!</a:t>
            </a:r>
            <a:endParaRPr lang="en-US" sz="100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6">
            <a:extLst>
              <a:ext uri="{FF2B5EF4-FFF2-40B4-BE49-F238E27FC236}">
                <a16:creationId xmlns:a16="http://schemas.microsoft.com/office/drawing/2014/main" id="{0AFAB4D1-7476-86EF-3553-CEC512DBAD19}"/>
              </a:ext>
            </a:extLst>
          </p:cNvPr>
          <p:cNvSpPr/>
          <p:nvPr/>
        </p:nvSpPr>
        <p:spPr>
          <a:xfrm>
            <a:off x="628650" y="865220"/>
            <a:ext cx="7886700" cy="4251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685800">
              <a:lnSpc>
                <a:spcPct val="115000"/>
              </a:lnSpc>
            </a:pPr>
            <a:r>
              <a:rPr lang="en-US" sz="1000" b="1">
                <a:solidFill>
                  <a:srgbClr val="42556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Association, not causation</a:t>
            </a:r>
            <a:endParaRPr lang="en-US" sz="100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>
              <a:lnSpc>
                <a:spcPct val="115000"/>
              </a:lnSpc>
            </a:pPr>
            <a:r>
              <a:rPr lang="en-US" sz="1000">
                <a:solidFill>
                  <a:srgbClr val="42556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This analysis identifies which questions are associated with higher ratings of parent and carer rated overall experience, these are not guaranteed improvement levers. </a:t>
            </a:r>
            <a:endParaRPr lang="en-US" sz="100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7">
            <a:extLst>
              <a:ext uri="{FF2B5EF4-FFF2-40B4-BE49-F238E27FC236}">
                <a16:creationId xmlns:a16="http://schemas.microsoft.com/office/drawing/2014/main" id="{160CF917-6521-626F-869C-8D78EA4B53B4}"/>
              </a:ext>
            </a:extLst>
          </p:cNvPr>
          <p:cNvSpPr/>
          <p:nvPr/>
        </p:nvSpPr>
        <p:spPr>
          <a:xfrm>
            <a:off x="320040" y="1628584"/>
            <a:ext cx="192024" cy="192024"/>
          </a:xfrm>
          <a:prstGeom prst="roundRect">
            <a:avLst>
              <a:gd name="adj" fmla="val 50000"/>
            </a:avLst>
          </a:prstGeom>
          <a:solidFill>
            <a:srgbClr val="2C8C89"/>
          </a:solidFill>
          <a:ln/>
        </p:spPr>
        <p:txBody>
          <a:bodyPr/>
          <a:lstStyle/>
          <a:p>
            <a:pPr defTabSz="685800"/>
            <a:endParaRPr lang="en-GB" sz="100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8">
            <a:extLst>
              <a:ext uri="{FF2B5EF4-FFF2-40B4-BE49-F238E27FC236}">
                <a16:creationId xmlns:a16="http://schemas.microsoft.com/office/drawing/2014/main" id="{1725455D-7F4E-8162-489D-DD120A5F561E}"/>
              </a:ext>
            </a:extLst>
          </p:cNvPr>
          <p:cNvSpPr/>
          <p:nvPr/>
        </p:nvSpPr>
        <p:spPr>
          <a:xfrm>
            <a:off x="320040" y="1628584"/>
            <a:ext cx="192024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685800"/>
            <a:r>
              <a:rPr lang="en-US" sz="1000" b="1">
                <a:solidFill>
                  <a:srgbClr val="42556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!</a:t>
            </a:r>
            <a:endParaRPr lang="en-US" sz="100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9">
            <a:extLst>
              <a:ext uri="{FF2B5EF4-FFF2-40B4-BE49-F238E27FC236}">
                <a16:creationId xmlns:a16="http://schemas.microsoft.com/office/drawing/2014/main" id="{FD44A363-EEE6-602F-3F15-DF05146ABB9E}"/>
              </a:ext>
            </a:extLst>
          </p:cNvPr>
          <p:cNvSpPr/>
          <p:nvPr/>
        </p:nvSpPr>
        <p:spPr>
          <a:xfrm>
            <a:off x="628650" y="1532881"/>
            <a:ext cx="8229599" cy="6309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685800">
              <a:lnSpc>
                <a:spcPct val="115000"/>
              </a:lnSpc>
            </a:pPr>
            <a:r>
              <a:rPr lang="en-US" sz="1000" b="1">
                <a:solidFill>
                  <a:srgbClr val="42556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Subgroup (age-band) results are indicative only</a:t>
            </a:r>
            <a:endParaRPr lang="en-US" sz="100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>
              <a:lnSpc>
                <a:spcPct val="115000"/>
              </a:lnSpc>
            </a:pPr>
            <a:r>
              <a:rPr lang="en-US" sz="1000">
                <a:solidFill>
                  <a:srgbClr val="42556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Age-band sample sizes are much smaller than the national sample; the 8–11 band OLS component is rank-deficient (20 complete cases across 35 predictors) and should be treated with particular caution. Full age-band tables available on request.</a:t>
            </a:r>
          </a:p>
          <a:p>
            <a:pPr defTabSz="685800">
              <a:lnSpc>
                <a:spcPct val="115000"/>
              </a:lnSpc>
            </a:pPr>
            <a:endParaRPr lang="en-US" sz="100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10">
            <a:extLst>
              <a:ext uri="{FF2B5EF4-FFF2-40B4-BE49-F238E27FC236}">
                <a16:creationId xmlns:a16="http://schemas.microsoft.com/office/drawing/2014/main" id="{69B35560-9719-4164-58D0-EA20B7F39386}"/>
              </a:ext>
            </a:extLst>
          </p:cNvPr>
          <p:cNvSpPr/>
          <p:nvPr/>
        </p:nvSpPr>
        <p:spPr>
          <a:xfrm>
            <a:off x="320040" y="2234347"/>
            <a:ext cx="192024" cy="192024"/>
          </a:xfrm>
          <a:prstGeom prst="roundRect">
            <a:avLst>
              <a:gd name="adj" fmla="val 50000"/>
            </a:avLst>
          </a:prstGeom>
          <a:solidFill>
            <a:srgbClr val="2C8C89"/>
          </a:solidFill>
          <a:ln/>
        </p:spPr>
        <p:txBody>
          <a:bodyPr/>
          <a:lstStyle/>
          <a:p>
            <a:pPr defTabSz="685800"/>
            <a:endParaRPr lang="en-GB" sz="100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11">
            <a:extLst>
              <a:ext uri="{FF2B5EF4-FFF2-40B4-BE49-F238E27FC236}">
                <a16:creationId xmlns:a16="http://schemas.microsoft.com/office/drawing/2014/main" id="{2B2CEBF5-53C6-E513-2F79-9ADA7CDDA4F7}"/>
              </a:ext>
            </a:extLst>
          </p:cNvPr>
          <p:cNvSpPr/>
          <p:nvPr/>
        </p:nvSpPr>
        <p:spPr>
          <a:xfrm>
            <a:off x="320040" y="2234347"/>
            <a:ext cx="192024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685800"/>
            <a:r>
              <a:rPr lang="en-US" sz="1000" b="1">
                <a:solidFill>
                  <a:srgbClr val="42556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!</a:t>
            </a:r>
            <a:endParaRPr lang="en-US" sz="100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 12">
            <a:extLst>
              <a:ext uri="{FF2B5EF4-FFF2-40B4-BE49-F238E27FC236}">
                <a16:creationId xmlns:a16="http://schemas.microsoft.com/office/drawing/2014/main" id="{2C17A911-30DB-4F38-4AE8-F9C56228D60F}"/>
              </a:ext>
            </a:extLst>
          </p:cNvPr>
          <p:cNvSpPr/>
          <p:nvPr/>
        </p:nvSpPr>
        <p:spPr>
          <a:xfrm>
            <a:off x="628650" y="2200056"/>
            <a:ext cx="7886700" cy="5695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685800">
              <a:lnSpc>
                <a:spcPct val="115000"/>
              </a:lnSpc>
            </a:pPr>
            <a:r>
              <a:rPr lang="en-US" sz="1000" b="1">
                <a:solidFill>
                  <a:srgbClr val="42556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Non-random missingness</a:t>
            </a:r>
            <a:endParaRPr lang="en-US" sz="100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>
              <a:lnSpc>
                <a:spcPct val="115000"/>
              </a:lnSpc>
            </a:pPr>
            <a:r>
              <a:rPr lang="en-US" sz="1000">
                <a:solidFill>
                  <a:srgbClr val="42556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Where missingness reflects skip logic (e.g. inpatient-only items), the OLS complete-case sample is skewed, and this should be kept in mind if interpreting OLS coefficients alone. </a:t>
            </a:r>
            <a:endParaRPr lang="en-US" sz="100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hape 13">
            <a:extLst>
              <a:ext uri="{FF2B5EF4-FFF2-40B4-BE49-F238E27FC236}">
                <a16:creationId xmlns:a16="http://schemas.microsoft.com/office/drawing/2014/main" id="{CFB2019E-3755-EB4C-0072-9217A59447BD}"/>
              </a:ext>
            </a:extLst>
          </p:cNvPr>
          <p:cNvSpPr/>
          <p:nvPr/>
        </p:nvSpPr>
        <p:spPr>
          <a:xfrm>
            <a:off x="320040" y="2907025"/>
            <a:ext cx="192024" cy="192024"/>
          </a:xfrm>
          <a:prstGeom prst="roundRect">
            <a:avLst>
              <a:gd name="adj" fmla="val 50000"/>
            </a:avLst>
          </a:prstGeom>
          <a:solidFill>
            <a:srgbClr val="2C8C89"/>
          </a:solidFill>
          <a:ln/>
        </p:spPr>
        <p:txBody>
          <a:bodyPr/>
          <a:lstStyle/>
          <a:p>
            <a:pPr defTabSz="685800"/>
            <a:endParaRPr lang="en-GB" sz="100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 14">
            <a:extLst>
              <a:ext uri="{FF2B5EF4-FFF2-40B4-BE49-F238E27FC236}">
                <a16:creationId xmlns:a16="http://schemas.microsoft.com/office/drawing/2014/main" id="{F9390F97-730B-2AE2-6AB0-F1DBC3862699}"/>
              </a:ext>
            </a:extLst>
          </p:cNvPr>
          <p:cNvSpPr/>
          <p:nvPr/>
        </p:nvSpPr>
        <p:spPr>
          <a:xfrm>
            <a:off x="320040" y="2915026"/>
            <a:ext cx="192024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685800"/>
            <a:r>
              <a:rPr lang="en-US" sz="1000" b="1">
                <a:solidFill>
                  <a:srgbClr val="42556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!</a:t>
            </a:r>
            <a:endParaRPr lang="en-US" sz="100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 15">
            <a:extLst>
              <a:ext uri="{FF2B5EF4-FFF2-40B4-BE49-F238E27FC236}">
                <a16:creationId xmlns:a16="http://schemas.microsoft.com/office/drawing/2014/main" id="{67EC87C0-A826-216E-F00D-0F10D93ECAB0}"/>
              </a:ext>
            </a:extLst>
          </p:cNvPr>
          <p:cNvSpPr/>
          <p:nvPr/>
        </p:nvSpPr>
        <p:spPr>
          <a:xfrm>
            <a:off x="628650" y="2872735"/>
            <a:ext cx="7886700" cy="6309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defTabSz="685800">
              <a:lnSpc>
                <a:spcPct val="115000"/>
              </a:lnSpc>
            </a:pPr>
            <a:r>
              <a:rPr lang="en-US" sz="1000" b="1">
                <a:solidFill>
                  <a:srgbClr val="42556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One-method spikes are excluded by design</a:t>
            </a:r>
            <a:endParaRPr lang="en-US" sz="100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>
              <a:lnSpc>
                <a:spcPct val="115000"/>
              </a:lnSpc>
            </a:pPr>
            <a:r>
              <a:rPr lang="en-US" sz="1000">
                <a:solidFill>
                  <a:srgbClr val="42556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Travel time to hospital (X58) ranks 2nd in gradient boosting (11.3% relative influence) but does not reach the top 15 in OLS or correlation, and so does not enter the ensemble top 15. </a:t>
            </a:r>
            <a:endParaRPr lang="en-US" sz="100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Shape 16">
            <a:extLst>
              <a:ext uri="{FF2B5EF4-FFF2-40B4-BE49-F238E27FC236}">
                <a16:creationId xmlns:a16="http://schemas.microsoft.com/office/drawing/2014/main" id="{FCD3716E-626D-0686-4DE6-76EAF20F74AD}"/>
              </a:ext>
            </a:extLst>
          </p:cNvPr>
          <p:cNvSpPr/>
          <p:nvPr/>
        </p:nvSpPr>
        <p:spPr>
          <a:xfrm>
            <a:off x="320040" y="3519673"/>
            <a:ext cx="192024" cy="192024"/>
          </a:xfrm>
          <a:prstGeom prst="roundRect">
            <a:avLst>
              <a:gd name="adj" fmla="val 50000"/>
            </a:avLst>
          </a:prstGeom>
          <a:solidFill>
            <a:srgbClr val="2C8C89"/>
          </a:solidFill>
          <a:ln/>
        </p:spPr>
        <p:txBody>
          <a:bodyPr/>
          <a:lstStyle/>
          <a:p>
            <a:pPr defTabSz="685800"/>
            <a:endParaRPr lang="en-GB" sz="100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 17">
            <a:extLst>
              <a:ext uri="{FF2B5EF4-FFF2-40B4-BE49-F238E27FC236}">
                <a16:creationId xmlns:a16="http://schemas.microsoft.com/office/drawing/2014/main" id="{B376F374-8471-007A-5A72-D5E2A1C372B1}"/>
              </a:ext>
            </a:extLst>
          </p:cNvPr>
          <p:cNvSpPr/>
          <p:nvPr/>
        </p:nvSpPr>
        <p:spPr>
          <a:xfrm>
            <a:off x="320040" y="3519673"/>
            <a:ext cx="192024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685800"/>
            <a:r>
              <a:rPr lang="en-US" sz="1000" b="1">
                <a:solidFill>
                  <a:srgbClr val="42556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!</a:t>
            </a:r>
            <a:endParaRPr lang="en-US" sz="100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 18">
            <a:extLst>
              <a:ext uri="{FF2B5EF4-FFF2-40B4-BE49-F238E27FC236}">
                <a16:creationId xmlns:a16="http://schemas.microsoft.com/office/drawing/2014/main" id="{08B6D06B-70F9-1EE8-0700-9873EE78ABC8}"/>
              </a:ext>
            </a:extLst>
          </p:cNvPr>
          <p:cNvSpPr/>
          <p:nvPr/>
        </p:nvSpPr>
        <p:spPr>
          <a:xfrm>
            <a:off x="628650" y="3512246"/>
            <a:ext cx="7886700" cy="780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15000"/>
              </a:lnSpc>
            </a:pPr>
            <a:r>
              <a:rPr lang="en-US" sz="1000" b="1">
                <a:solidFill>
                  <a:srgbClr val="42556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Complete-case OLS is a small, self-selected subset</a:t>
            </a:r>
            <a:endParaRPr lang="en-US" sz="100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sz="1000">
                <a:solidFill>
                  <a:srgbClr val="42556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163-respondent OLS sample skews toward families with a fuller care pathway (they answered every retained item, including inpatient/community questions). Its coefficients should not be read as population estimates; gradient boosting and correlation are the more representative approaches.</a:t>
            </a:r>
            <a:endParaRPr lang="en-US" sz="1000">
              <a:solidFill>
                <a:srgbClr val="4255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970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44F1FA-5229-0942-6182-F6E8C7E68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F52FACF-1909-74CC-2963-7D03869223E6}"/>
              </a:ext>
            </a:extLst>
          </p:cNvPr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EA63D28-F6BD-CD57-C422-AED002B8CEE1}"/>
              </a:ext>
            </a:extLst>
          </p:cNvPr>
          <p:cNvSpPr/>
          <p:nvPr/>
        </p:nvSpPr>
        <p:spPr>
          <a:xfrm>
            <a:off x="411480" y="30597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 appendix: Ensemble ranking</a:t>
            </a:r>
            <a:endParaRPr lang="en-US" sz="260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C20DCCC7-816F-E7F1-7DD5-5E1C0CC55B67}"/>
              </a:ext>
            </a:extLst>
          </p:cNvPr>
          <p:cNvSpPr/>
          <p:nvPr/>
        </p:nvSpPr>
        <p:spPr>
          <a:xfrm>
            <a:off x="457200" y="484632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U16 CPES 2024 Key Driver Analysis</a:t>
            </a:r>
            <a:endParaRPr lang="en-US" sz="90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8C204DFA-08EB-947C-350B-149814D0B25E}"/>
              </a:ext>
            </a:extLst>
          </p:cNvPr>
          <p:cNvSpPr/>
          <p:nvPr/>
        </p:nvSpPr>
        <p:spPr>
          <a:xfrm>
            <a:off x="8229600" y="48463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2916FBD4-4D30-8D95-9E91-C8F1572B035D}"/>
              </a:ext>
            </a:extLst>
          </p:cNvPr>
          <p:cNvSpPr/>
          <p:nvPr/>
        </p:nvSpPr>
        <p:spPr>
          <a:xfrm>
            <a:off x="219934" y="789882"/>
            <a:ext cx="8704131" cy="24003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900">
                <a:solidFill>
                  <a:srgbClr val="5B6B7A"/>
                </a:solidFill>
                <a:latin typeface="Arial"/>
                <a:ea typeface="Calibri"/>
                <a:cs typeface="Arial"/>
              </a:rPr>
              <a:t>Top 15 key drivers of overall experience using multi-model ensemble ranking — whole-sample analysis (n = 717)</a:t>
            </a:r>
            <a:endParaRPr lang="en-US" sz="900">
              <a:latin typeface="Arial"/>
              <a:ea typeface="Calibri"/>
              <a:cs typeface="Arial"/>
            </a:endParaRPr>
          </a:p>
        </p:txBody>
      </p:sp>
      <p:graphicFrame>
        <p:nvGraphicFramePr>
          <p:cNvPr id="8" name="Table 0">
            <a:extLst>
              <a:ext uri="{FF2B5EF4-FFF2-40B4-BE49-F238E27FC236}">
                <a16:creationId xmlns:a16="http://schemas.microsoft.com/office/drawing/2014/main" id="{E8930D35-60CD-BC77-BC49-D37EED8E5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151382"/>
              </p:ext>
            </p:extLst>
          </p:nvPr>
        </p:nvGraphicFramePr>
        <p:xfrm>
          <a:off x="258725" y="1145382"/>
          <a:ext cx="8530855" cy="3686805"/>
        </p:xfrm>
        <a:graphic>
          <a:graphicData uri="http://schemas.openxmlformats.org/drawingml/2006/table">
            <a:tbl>
              <a:tblPr/>
              <a:tblGrid>
                <a:gridCol w="465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26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05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70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40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40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58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40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67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0964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Rank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Question number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Driver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Mean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Rank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OLS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Rank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GB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Rank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Corr.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Rank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Std.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β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r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64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1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ourier New" pitchFamily="34" charset="-122"/>
                          <a:cs typeface="Arial" panose="020B0604020202020204" pitchFamily="34" charset="0"/>
                        </a:rPr>
                        <a:t>X18</a:t>
                      </a:r>
                      <a:endParaRPr lang="en-US" sz="900">
                        <a:latin typeface="Arial" panose="020B0604020202020204" pitchFamily="34" charset="0"/>
                        <a:ea typeface="Courier New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900" b="0" i="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Parents or carers felt they always had confidence and trust in staff caring for their child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1.67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3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1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1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0.26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0.49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64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2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ourier New" pitchFamily="34" charset="-122"/>
                          <a:cs typeface="Arial" panose="020B0604020202020204" pitchFamily="34" charset="0"/>
                        </a:rPr>
                        <a:t>X19</a:t>
                      </a:r>
                      <a:endParaRPr lang="en-US" sz="900">
                        <a:latin typeface="Arial" panose="020B0604020202020204" pitchFamily="34" charset="0"/>
                        <a:ea typeface="Courier New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900" b="0" i="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Parents or carers felt that they were always treated with empathy and understanding by staff caring for their child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3.67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1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5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5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0.27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0.43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64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3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ourier New" pitchFamily="34" charset="-122"/>
                          <a:cs typeface="Arial" panose="020B0604020202020204" pitchFamily="34" charset="0"/>
                        </a:rPr>
                        <a:t>X17</a:t>
                      </a:r>
                      <a:endParaRPr lang="en-US" sz="900">
                        <a:latin typeface="Arial" panose="020B0604020202020204" pitchFamily="34" charset="0"/>
                        <a:ea typeface="Courier New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900" b="0" i="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Parents or carers felt that they and their child were always treated with respect and dignity by staff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6.33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4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4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11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0.22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0.39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964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4.5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ourier New" pitchFamily="34" charset="-122"/>
                          <a:cs typeface="Arial" panose="020B0604020202020204" pitchFamily="34" charset="0"/>
                        </a:rPr>
                        <a:t>X27</a:t>
                      </a:r>
                      <a:endParaRPr lang="en-US" sz="900">
                        <a:latin typeface="Arial" panose="020B0604020202020204" pitchFamily="34" charset="0"/>
                        <a:ea typeface="Courier New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900" b="0" i="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Parents or carers felt that different hospital staff were definitely aware of their child’s medical history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8.00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10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11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3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0.14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0.45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964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4.5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ourier New" pitchFamily="34" charset="-122"/>
                          <a:cs typeface="Arial" panose="020B0604020202020204" pitchFamily="34" charset="0"/>
                        </a:rPr>
                        <a:t>X26</a:t>
                      </a:r>
                      <a:endParaRPr lang="en-US" sz="900">
                        <a:latin typeface="Arial" panose="020B0604020202020204" pitchFamily="34" charset="0"/>
                        <a:ea typeface="Courier New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900" b="0" i="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Parents or carers felt that different hospital staff always worked well together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8.00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19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3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2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-0.09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0.49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64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6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ourier New" pitchFamily="34" charset="-122"/>
                          <a:cs typeface="Arial" panose="020B0604020202020204" pitchFamily="34" charset="0"/>
                        </a:rPr>
                        <a:t>X46</a:t>
                      </a:r>
                      <a:endParaRPr lang="en-US" sz="900">
                        <a:latin typeface="Arial" panose="020B0604020202020204" pitchFamily="34" charset="0"/>
                        <a:ea typeface="Courier New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900" b="0" i="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Parents or carers reported that the hospital always offered play specialist support when they needed it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9.67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2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17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10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0.27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0.39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964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7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ourier New" pitchFamily="34" charset="-122"/>
                          <a:cs typeface="Arial" panose="020B0604020202020204" pitchFamily="34" charset="0"/>
                        </a:rPr>
                        <a:t>X36</a:t>
                      </a:r>
                      <a:endParaRPr lang="en-US" sz="900">
                        <a:latin typeface="Arial" panose="020B0604020202020204" pitchFamily="34" charset="0"/>
                        <a:ea typeface="Courier New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900" b="0" i="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Parents or carers reported that they were definitely offered clear information about their child’s treatment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10.33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15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7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9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0.11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0.40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964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8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ourier New" pitchFamily="34" charset="-122"/>
                          <a:cs typeface="Arial" panose="020B0604020202020204" pitchFamily="34" charset="0"/>
                        </a:rPr>
                        <a:t>X48</a:t>
                      </a:r>
                      <a:endParaRPr lang="en-US" sz="900">
                        <a:latin typeface="Arial" panose="020B0604020202020204" pitchFamily="34" charset="0"/>
                        <a:ea typeface="Courier New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900" b="0" i="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Parents or carers reported that facilities for them to stay overnight were very good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11.67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23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8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4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0.06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0.44</a:t>
                      </a:r>
                      <a:endParaRPr lang="en-US" sz="90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835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6605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06D49C-A6AD-AC30-46E8-F89EBC1B6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F2C5444-3339-4E78-23CF-15F96BF1D273}"/>
              </a:ext>
            </a:extLst>
          </p:cNvPr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CC7D7A2-4915-9F64-5B3B-FEDD81F298DE}"/>
              </a:ext>
            </a:extLst>
          </p:cNvPr>
          <p:cNvSpPr/>
          <p:nvPr/>
        </p:nvSpPr>
        <p:spPr>
          <a:xfrm>
            <a:off x="411480" y="30597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b="1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 appendix: Ensemble ranking</a:t>
            </a:r>
            <a:endParaRPr lang="en-US" sz="260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CBFB0411-C1F3-6F13-3FF1-07B2B2F21338}"/>
              </a:ext>
            </a:extLst>
          </p:cNvPr>
          <p:cNvSpPr/>
          <p:nvPr/>
        </p:nvSpPr>
        <p:spPr>
          <a:xfrm>
            <a:off x="457200" y="484632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>
                <a:solidFill>
                  <a:srgbClr val="42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U16 CPES 2024 Key Driver Analysis</a:t>
            </a:r>
            <a:endParaRPr lang="en-US" sz="90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1AB4BE5B-BF5C-A75F-BB23-FA76ED138105}"/>
              </a:ext>
            </a:extLst>
          </p:cNvPr>
          <p:cNvSpPr/>
          <p:nvPr/>
        </p:nvSpPr>
        <p:spPr>
          <a:xfrm>
            <a:off x="8229600" y="48463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425563"/>
                </a:solidFill>
                <a:latin typeface="Arial" pitchFamily="34" charset="0"/>
                <a:cs typeface="Arial" pitchFamily="34" charset="-120"/>
              </a:rPr>
              <a:t>8</a:t>
            </a:r>
            <a:endParaRPr lang="en-US" sz="90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E055466A-8E4E-6E50-5840-67571F9E9F7C}"/>
              </a:ext>
            </a:extLst>
          </p:cNvPr>
          <p:cNvSpPr/>
          <p:nvPr/>
        </p:nvSpPr>
        <p:spPr>
          <a:xfrm>
            <a:off x="219934" y="789882"/>
            <a:ext cx="8704131" cy="24003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900">
                <a:solidFill>
                  <a:srgbClr val="5B6B7A"/>
                </a:solidFill>
                <a:latin typeface="Arial"/>
                <a:ea typeface="Calibri"/>
                <a:cs typeface="Arial"/>
              </a:rPr>
              <a:t>Top 15 key drivers of overall experience using multi-model ensemble ranking — whole-sample analysis (n = 717)</a:t>
            </a:r>
            <a:endParaRPr lang="en-US" sz="900">
              <a:latin typeface="Arial"/>
              <a:ea typeface="Calibri"/>
              <a:cs typeface="Arial"/>
            </a:endParaRPr>
          </a:p>
        </p:txBody>
      </p:sp>
      <p:graphicFrame>
        <p:nvGraphicFramePr>
          <p:cNvPr id="8" name="Table 0">
            <a:extLst>
              <a:ext uri="{FF2B5EF4-FFF2-40B4-BE49-F238E27FC236}">
                <a16:creationId xmlns:a16="http://schemas.microsoft.com/office/drawing/2014/main" id="{29D2DE86-F7AA-6406-8874-E78284A0FF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1470209"/>
              </p:ext>
            </p:extLst>
          </p:nvPr>
        </p:nvGraphicFramePr>
        <p:xfrm>
          <a:off x="258725" y="1145382"/>
          <a:ext cx="8530855" cy="3525635"/>
        </p:xfrm>
        <a:graphic>
          <a:graphicData uri="http://schemas.openxmlformats.org/drawingml/2006/table">
            <a:tbl>
              <a:tblPr/>
              <a:tblGrid>
                <a:gridCol w="465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26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05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70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40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40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58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40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67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3612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Arial"/>
                        </a:rPr>
                        <a:t>Rank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Arial"/>
                        </a:rPr>
                        <a:t>Question number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Arial"/>
                        </a:rPr>
                        <a:t>Driver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Arial"/>
                        </a:rPr>
                        <a:t>Mean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Arial"/>
                        </a:rPr>
                        <a:t>Rank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Arial"/>
                        </a:rPr>
                        <a:t>OLS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Arial"/>
                        </a:rPr>
                        <a:t>Rank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Arial"/>
                        </a:rPr>
                        <a:t>GB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Arial"/>
                        </a:rPr>
                        <a:t>Rank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Arial"/>
                        </a:rPr>
                        <a:t>Corr.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Arial"/>
                        </a:rPr>
                        <a:t>Rank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Arial"/>
                        </a:rPr>
                        <a:t>Std.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Arial"/>
                        </a:rPr>
                        <a:t>β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Arial"/>
                          <a:ea typeface="Calibri"/>
                          <a:cs typeface="Arial"/>
                        </a:rPr>
                        <a:t>r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12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9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ourier New" pitchFamily="34" charset="-122"/>
                          <a:cs typeface="Arial"/>
                        </a:rPr>
                        <a:t>X37</a:t>
                      </a:r>
                      <a:endParaRPr lang="en-US" sz="900">
                        <a:latin typeface="Arial"/>
                        <a:ea typeface="Courier New" charset="0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900" b="0" i="0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Parents or carers felt that staff definitely offered them enough time to make decisions about their child’s treatment</a:t>
                      </a:r>
                      <a:endParaRPr lang="en-US" sz="900"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12.67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5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16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17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-0.21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0.36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12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10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ourier New" pitchFamily="34" charset="-122"/>
                          <a:cs typeface="Arial"/>
                        </a:rPr>
                        <a:t>X33</a:t>
                      </a:r>
                      <a:endParaRPr lang="en-US" sz="900">
                        <a:latin typeface="Arial"/>
                        <a:ea typeface="Courier New" charset="0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900" b="0" i="0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Parents or carers reported that they definitely had access to reliable help and support 7 days a week from the hospital</a:t>
                      </a:r>
                      <a:endParaRPr lang="en-US" sz="900"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13.00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11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12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16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0.13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0.36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12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11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ourier New" pitchFamily="34" charset="-122"/>
                          <a:cs typeface="Arial"/>
                        </a:rPr>
                        <a:t>X57</a:t>
                      </a:r>
                      <a:endParaRPr lang="en-US" sz="900">
                        <a:latin typeface="Arial"/>
                        <a:ea typeface="Courier New" charset="0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900" b="0" i="0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Parents, carers, and children reported that different hospitals providing cancer or tumour care always worked well together</a:t>
                      </a:r>
                      <a:endParaRPr lang="en-US" sz="900"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13.33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14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20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6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0.12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0.43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12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12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ourier New" pitchFamily="34" charset="-122"/>
                          <a:cs typeface="Arial"/>
                        </a:rPr>
                        <a:t>X21</a:t>
                      </a:r>
                      <a:endParaRPr lang="en-US" sz="900">
                        <a:latin typeface="Arial"/>
                        <a:ea typeface="Courier New" charset="0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900" b="0" i="0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Parents or carers felt that staff were always sensitive to information shared with them when their child was in the room</a:t>
                      </a:r>
                      <a:endParaRPr lang="en-US" sz="900"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13.67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8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15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18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0.15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0.34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612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13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ourier New" pitchFamily="34" charset="-122"/>
                          <a:cs typeface="Arial"/>
                        </a:rPr>
                        <a:t>X34</a:t>
                      </a:r>
                      <a:endParaRPr lang="en-US" sz="900">
                        <a:latin typeface="Arial"/>
                        <a:ea typeface="Courier New" charset="0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900" b="0" i="0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Parents or carers reported that their child’s care and treatment was definitely offered at a time suitable for them and their family</a:t>
                      </a:r>
                      <a:endParaRPr lang="en-US" sz="900"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14.33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26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10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7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-0.03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0.41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612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14.5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ourier New" pitchFamily="34" charset="-122"/>
                          <a:cs typeface="Arial"/>
                        </a:rPr>
                        <a:t>X28</a:t>
                      </a:r>
                      <a:endParaRPr lang="en-US" sz="900">
                        <a:latin typeface="Arial"/>
                        <a:ea typeface="Courier New" charset="0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900" b="0" i="0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Parents, carers, and children felt they always knew what was happening with their child’s or their care</a:t>
                      </a:r>
                      <a:endParaRPr lang="en-US" sz="900"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14.67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17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13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14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0.10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0.37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2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3A4550"/>
                          </a:solidFill>
                          <a:latin typeface="Arial"/>
                          <a:ea typeface="Calibri"/>
                          <a:cs typeface="Arial"/>
                        </a:rPr>
                        <a:t>14.5</a:t>
                      </a:r>
                      <a:endParaRPr lang="en-US" sz="900"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/>
                          <a:ea typeface="Courier New" pitchFamily="34" charset="-122"/>
                          <a:cs typeface="Arial"/>
                        </a:rPr>
                        <a:t>X20</a:t>
                      </a:r>
                      <a:endParaRPr lang="en-US" sz="900">
                        <a:solidFill>
                          <a:schemeClr val="tx1"/>
                        </a:solidFill>
                        <a:latin typeface="Arial"/>
                        <a:ea typeface="Courier New" charset="0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900" b="0" i="0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Parents, carers, and children reported not being told different things by different members of staff that left them feeling confused</a:t>
                      </a:r>
                      <a:endParaRPr lang="en-US" sz="900">
                        <a:solidFill>
                          <a:schemeClr val="tx1"/>
                        </a:solidFill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14.67</a:t>
                      </a:r>
                      <a:endParaRPr lang="en-US" sz="900">
                        <a:solidFill>
                          <a:schemeClr val="tx1"/>
                        </a:solidFill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20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9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15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0.08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0.36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2878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view_x0020_Date xmlns="57b21b79-5d32-4c3c-9402-b397da5c7a71" xsi:nil="true"/>
    <TaxCatchAll xmlns="c143a6c5-5942-4b69-8d61-fb579588568f" xsi:nil="true"/>
    <_ip_UnifiedCompliancePolicyProperties xmlns="c143a6c5-5942-4b69-8d61-fb579588568f" xsi:nil="true"/>
    <lcf76f155ced4ddcb4097134ff3c332f xmlns="57b21b79-5d32-4c3c-9402-b397da5c7a71">
      <Terms xmlns="http://schemas.microsoft.com/office/infopath/2007/PartnerControls"/>
    </lcf76f155ced4ddcb4097134ff3c332f>
    <_ip_UnifiedCompliancePolicyUIAction xmlns="c143a6c5-5942-4b69-8d61-fb579588568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0D5C941DA44A4289EAC03B9F7A23C3" ma:contentTypeVersion="19" ma:contentTypeDescription="Create a new document." ma:contentTypeScope="" ma:versionID="7390169c4ce29a4333cc6592dfa84783">
  <xsd:schema xmlns:xsd="http://www.w3.org/2001/XMLSchema" xmlns:xs="http://www.w3.org/2001/XMLSchema" xmlns:p="http://schemas.microsoft.com/office/2006/metadata/properties" xmlns:ns2="57b21b79-5d32-4c3c-9402-b397da5c7a71" xmlns:ns3="c143a6c5-5942-4b69-8d61-fb579588568f" targetNamespace="http://schemas.microsoft.com/office/2006/metadata/properties" ma:root="true" ma:fieldsID="c7b69b0c651354fb326b221d201cf7a3" ns2:_="" ns3:_="">
    <xsd:import namespace="57b21b79-5d32-4c3c-9402-b397da5c7a71"/>
    <xsd:import namespace="c143a6c5-5942-4b69-8d61-fb579588568f"/>
    <xsd:element name="properties">
      <xsd:complexType>
        <xsd:sequence>
          <xsd:element name="documentManagement">
            <xsd:complexType>
              <xsd:all>
                <xsd:element ref="ns2:Review_x0020_Date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_ip_UnifiedCompliancePolicyProperties" minOccurs="0"/>
                <xsd:element ref="ns3:_ip_UnifiedCompliancePolicyUIActio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b21b79-5d32-4c3c-9402-b397da5c7a71" elementFormDefault="qualified">
    <xsd:import namespace="http://schemas.microsoft.com/office/2006/documentManagement/types"/>
    <xsd:import namespace="http://schemas.microsoft.com/office/infopath/2007/PartnerControls"/>
    <xsd:element name="Review_x0020_Date" ma:index="5" nillable="true" ma:displayName="Review date" ma:indexed="true" ma:internalName="Review_x0020_Date" ma:readOnly="fals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43a6c5-5942-4b69-8d61-fb579588568f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internalName="_ip_UnifiedCompliancePolicyProperties" ma:readOnly="false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 ma:readOnly="false">
      <xsd:simpleType>
        <xsd:restriction base="dms:Text"/>
      </xsd:simpleType>
    </xsd:element>
    <xsd:element name="TaxCatchAll" ma:index="22" nillable="true" ma:displayName="Taxonomy Catch All Column" ma:hidden="true" ma:list="{23485952-f129-4676-b957-701bc6918852}" ma:internalName="TaxCatchAll" ma:showField="CatchAllData" ma:web="c143a6c5-5942-4b69-8d61-fb579588568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D5C1B59-4ADE-41BA-957F-D423B6B9DC75}">
  <ds:schemaRefs>
    <ds:schemaRef ds:uri="57b21b79-5d32-4c3c-9402-b397da5c7a71"/>
    <ds:schemaRef ds:uri="c143a6c5-5942-4b69-8d61-fb579588568f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89868E8-B267-42BE-B10B-DDFECF27AB83}">
  <ds:schemaRefs>
    <ds:schemaRef ds:uri="57b21b79-5d32-4c3c-9402-b397da5c7a71"/>
    <ds:schemaRef ds:uri="c143a6c5-5942-4b69-8d61-fb579588568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65A147E-073E-4393-8DA7-DA02A260427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1591</Words>
  <Application>Microsoft Office PowerPoint</Application>
  <PresentationFormat>On-screen Show (16:9)</PresentationFormat>
  <Paragraphs>306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NHS England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U16 CPES 2024 Key Driver Analysis</dc:title>
  <dc:subject>U16 CPES 2024 Key Driver Analysis</dc:subject>
  <dc:creator>Imonikhe Ayeni</dc:creator>
  <cp:lastModifiedBy>OLIVER, Zoe (NHS ENGLAND)</cp:lastModifiedBy>
  <cp:revision>1</cp:revision>
  <dcterms:created xsi:type="dcterms:W3CDTF">2026-06-05T01:10:20Z</dcterms:created>
  <dcterms:modified xsi:type="dcterms:W3CDTF">2026-09-23T16:27:05Z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0x0101009A0D5C941DA44A4289EAC03B9F7A23C3</vt:lpwstr>
  </property>
  <property fmtid="{D5CDD505-2E9C-101B-9397-08002B2CF9AE}" pid="3" name="MediaServiceImageTags">
    <vt:lpwstr/>
  </property>
</Properties>
</file>